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6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10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11.xml" ContentType="application/vnd.openxmlformats-officedocument.theme+xml"/>
  <Override PartName="/ppt/slideLayouts/slideLayout39.xml" ContentType="application/vnd.openxmlformats-officedocument.presentationml.slideLayout+xml"/>
  <Override PartName="/ppt/theme/theme12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1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1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slideLayouts/slideLayout67.xml" ContentType="application/vnd.openxmlformats-officedocument.presentationml.slideLayout+xml"/>
  <Override PartName="/ppt/theme/theme21.xml" ContentType="application/vnd.openxmlformats-officedocument.theme+xml"/>
  <Override PartName="/ppt/theme/theme22.xml" ContentType="application/vnd.openxmlformats-officedocument.theme+xml"/>
  <Override PartName="/ppt/slideLayouts/slideLayout68.xml" ContentType="application/vnd.openxmlformats-officedocument.presentationml.slideLayout+xml"/>
  <Override PartName="/ppt/theme/theme23.xml" ContentType="application/vnd.openxmlformats-officedocument.theme+xml"/>
  <Override PartName="/ppt/theme/theme2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5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26.xml" ContentType="application/vnd.openxmlformats-officedocument.theme+xml"/>
  <Override PartName="/ppt/theme/theme2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28.xml" ContentType="application/vnd.openxmlformats-officedocument.theme+xml"/>
  <Override PartName="/ppt/theme/theme2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77" r:id="rId2"/>
    <p:sldMasterId id="2147483679" r:id="rId3"/>
    <p:sldMasterId id="2147483681" r:id="rId4"/>
    <p:sldMasterId id="2147483695" r:id="rId5"/>
    <p:sldMasterId id="2147483697" r:id="rId6"/>
    <p:sldMasterId id="2147483701" r:id="rId7"/>
    <p:sldMasterId id="2147483705" r:id="rId8"/>
    <p:sldMasterId id="2147483706" r:id="rId9"/>
    <p:sldMasterId id="2147483707" r:id="rId10"/>
    <p:sldMasterId id="2147483720" r:id="rId11"/>
    <p:sldMasterId id="2147483723" r:id="rId12"/>
    <p:sldMasterId id="2147483725" r:id="rId13"/>
    <p:sldMasterId id="2147483729" r:id="rId14"/>
    <p:sldMasterId id="2147483732" r:id="rId15"/>
    <p:sldMasterId id="2147483755" r:id="rId16"/>
    <p:sldMasterId id="2147483756" r:id="rId17"/>
    <p:sldMasterId id="2147483757" r:id="rId18"/>
    <p:sldMasterId id="2147483758" r:id="rId19"/>
    <p:sldMasterId id="2147483759" r:id="rId20"/>
    <p:sldMasterId id="2147483760" r:id="rId21"/>
    <p:sldMasterId id="2147483762" r:id="rId22"/>
    <p:sldMasterId id="2147483763" r:id="rId23"/>
    <p:sldMasterId id="2147483765" r:id="rId24"/>
    <p:sldMasterId id="2147483766" r:id="rId25"/>
    <p:sldMasterId id="2147483773" r:id="rId26"/>
    <p:sldMasterId id="2147483777" r:id="rId27"/>
    <p:sldMasterId id="2147483778" r:id="rId28"/>
  </p:sldMasterIdLst>
  <p:notesMasterIdLst>
    <p:notesMasterId r:id="rId39"/>
  </p:notesMasterIdLst>
  <p:sldIdLst>
    <p:sldId id="294" r:id="rId29"/>
    <p:sldId id="295" r:id="rId30"/>
    <p:sldId id="296" r:id="rId31"/>
    <p:sldId id="297" r:id="rId32"/>
    <p:sldId id="288" r:id="rId33"/>
    <p:sldId id="289" r:id="rId34"/>
    <p:sldId id="290" r:id="rId35"/>
    <p:sldId id="291" r:id="rId36"/>
    <p:sldId id="292" r:id="rId37"/>
    <p:sldId id="293" r:id="rId38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94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507D"/>
    <a:srgbClr val="FFFFE1"/>
    <a:srgbClr val="FFFFF7"/>
    <a:srgbClr val="FFFFCC"/>
    <a:srgbClr val="DCE6F2"/>
    <a:srgbClr val="0083C7"/>
    <a:srgbClr val="ECF1F8"/>
    <a:srgbClr val="82BACC"/>
    <a:srgbClr val="5B9BD5"/>
    <a:srgbClr val="C9A3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320" y="114"/>
      </p:cViewPr>
      <p:guideLst>
        <p:guide pos="194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notesMaster" Target="notesMasters/notesMaster1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6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1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4.xml"/><Relationship Id="rId37" Type="http://schemas.openxmlformats.org/officeDocument/2006/relationships/slide" Target="slides/slide9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8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" Target="slides/slide2.xml"/><Relationship Id="rId35" Type="http://schemas.openxmlformats.org/officeDocument/2006/relationships/slide" Target="slides/slide7.xml"/><Relationship Id="rId43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5.xml"/><Relationship Id="rId38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237A5A-92D3-405A-80D7-156BFBCEE533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AD1A25-53CA-4133-B1C9-4CA2F609F5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6169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CEA810-3662-4F70-9C5C-CF2CE247C5D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8204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0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Master" Target="../slideMasters/slideMaster1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Master" Target="../slideMasters/slideMaster1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42784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0" y="692150"/>
            <a:ext cx="9906000" cy="0"/>
          </a:xfrm>
          <a:prstGeom prst="line">
            <a:avLst/>
          </a:prstGeom>
          <a:noFill/>
          <a:ln w="28575">
            <a:solidFill>
              <a:srgbClr val="BBD2E3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 sz="1800">
              <a:solidFill>
                <a:prstClr val="black"/>
              </a:solidFill>
            </a:endParaRPr>
          </a:p>
        </p:txBody>
      </p:sp>
      <p:sp>
        <p:nvSpPr>
          <p:cNvPr id="9" name="텍스트 개체 틀 7"/>
          <p:cNvSpPr>
            <a:spLocks noGrp="1"/>
          </p:cNvSpPr>
          <p:nvPr>
            <p:ph type="body" sz="quarter" idx="14"/>
          </p:nvPr>
        </p:nvSpPr>
        <p:spPr>
          <a:xfrm>
            <a:off x="3869523" y="3357562"/>
            <a:ext cx="696521" cy="285752"/>
          </a:xfrm>
        </p:spPr>
        <p:txBody>
          <a:bodyPr>
            <a:noAutofit/>
          </a:bodyPr>
          <a:lstStyle>
            <a:lvl1pPr marL="182563" indent="-182563">
              <a:buFontTx/>
              <a:buNone/>
              <a:defRPr sz="1400">
                <a:latin typeface="휴먼엑스포" pitchFamily="18" charset="-127"/>
                <a:ea typeface="휴먼엑스포" pitchFamily="18" charset="-127"/>
              </a:defRPr>
            </a:lvl1pPr>
            <a:lvl2pPr>
              <a:buFontTx/>
              <a:buNone/>
              <a:defRPr sz="1800"/>
            </a:lvl2pPr>
            <a:lvl3pPr>
              <a:buFontTx/>
              <a:buNone/>
              <a:defRPr sz="1800"/>
            </a:lvl3pPr>
            <a:lvl4pPr>
              <a:buFontTx/>
              <a:buNone/>
              <a:defRPr sz="1800"/>
            </a:lvl4pPr>
            <a:lvl5pPr>
              <a:buFontTx/>
              <a:buNone/>
              <a:defRPr sz="1800"/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5"/>
          </p:nvPr>
        </p:nvSpPr>
        <p:spPr>
          <a:xfrm>
            <a:off x="5185174" y="2643183"/>
            <a:ext cx="4333874" cy="510497"/>
          </a:xfrm>
          <a:gradFill flip="none" rotWithShape="1">
            <a:gsLst>
              <a:gs pos="0">
                <a:srgbClr val="4F81BD"/>
              </a:gs>
              <a:gs pos="2000">
                <a:srgbClr val="4F81BD"/>
              </a:gs>
              <a:gs pos="3000">
                <a:schemeClr val="bg1"/>
              </a:gs>
              <a:gs pos="100000">
                <a:schemeClr val="bg1"/>
              </a:gs>
            </a:gsLst>
            <a:lin ang="0" scaled="1"/>
            <a:tileRect/>
          </a:gradFill>
          <a:ln w="12700">
            <a:noFill/>
          </a:ln>
        </p:spPr>
        <p:txBody>
          <a:bodyPr lIns="360000" tIns="216000" anchor="ctr">
            <a:spAutoFit/>
          </a:bodyPr>
          <a:lstStyle>
            <a:lvl1pPr>
              <a:buFont typeface="+mj-lt"/>
              <a:buAutoNum type="arabicPeriod"/>
              <a:defRPr lang="ko-KR" sz="1800" baseline="0">
                <a:latin typeface="휴먼모음T" pitchFamily="18" charset="-127"/>
                <a:ea typeface="휴먼모음T" pitchFamily="18" charset="-127"/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6" name="슬라이드 번호 개체 틀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2DFB80CF-AB66-4039-B7BC-2B54113B58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58164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1" y="1600206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299" y="6356507"/>
            <a:ext cx="23114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76" y="6356507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7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45288" y="188696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41F7C93-62DD-4BF7-9E90-9D266EFBBBF1}" type="slidenum">
              <a:rPr lang="ko-KR" altLang="en-US" smtClean="0">
                <a:solidFill>
                  <a:prstClr val="white"/>
                </a:solidFill>
              </a:rPr>
              <a:pPr/>
              <a:t>‹#›</a:t>
            </a:fld>
            <a:endParaRPr lang="ko-KR" alt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538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54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397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79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193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591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98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38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784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182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1" y="6356379"/>
            <a:ext cx="2311400" cy="365125"/>
          </a:xfrm>
          <a:prstGeom prst="rect">
            <a:avLst/>
          </a:prstGeom>
        </p:spPr>
        <p:txBody>
          <a:bodyPr/>
          <a:lstStyle/>
          <a:p>
            <a:pPr>
              <a:buFont typeface="Wingdings" pitchFamily="2" charset="2"/>
              <a:buNone/>
            </a:pPr>
            <a:fld id="{DCEFF463-5FDA-4226-B961-19C9979EBB64}" type="datetimeFigureOut">
              <a:rPr lang="ko-KR" altLang="en-US" smtClean="0">
                <a:solidFill>
                  <a:prstClr val="black"/>
                </a:solidFill>
              </a:rPr>
              <a:pPr>
                <a:buFont typeface="Wingdings" pitchFamily="2" charset="2"/>
                <a:buNone/>
              </a:pPr>
              <a:t>2024-08-29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79"/>
            <a:ext cx="3136900" cy="365125"/>
          </a:xfrm>
          <a:prstGeom prst="rect">
            <a:avLst/>
          </a:prstGeom>
        </p:spPr>
        <p:txBody>
          <a:bodyPr/>
          <a:lstStyle/>
          <a:p>
            <a:pPr>
              <a:buFont typeface="Wingdings" pitchFamily="2" charset="2"/>
              <a:buNone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79"/>
            <a:ext cx="2311400" cy="365125"/>
          </a:xfrm>
          <a:prstGeom prst="rect">
            <a:avLst/>
          </a:prstGeom>
        </p:spPr>
        <p:txBody>
          <a:bodyPr/>
          <a:lstStyle/>
          <a:p>
            <a:pPr>
              <a:buFont typeface="Wingdings" pitchFamily="2" charset="2"/>
              <a:buNone/>
            </a:pPr>
            <a:fld id="{9864F440-454C-490C-A3A5-7BBC9D137D51}" type="slidenum">
              <a:rPr lang="ko-KR" altLang="en-US" smtClean="0">
                <a:solidFill>
                  <a:prstClr val="black"/>
                </a:solidFill>
              </a:rPr>
              <a:pPr>
                <a:buFont typeface="Wingdings" pitchFamily="2" charset="2"/>
                <a:buNone/>
              </a:pPr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908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3046" y="2130700"/>
            <a:ext cx="8420101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21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6763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13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13" y="1600206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34" y="6356625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927D63AE-1B26-4346-B4CD-5254A40BDF79}" type="datetime1">
              <a:rPr kumimoji="0" lang="ko-KR" altLang="en-US" sz="1800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2024-08-29</a:t>
            </a:fld>
            <a:endParaRPr kumimoji="0" lang="ko-KR" altLang="en-US" sz="1800" dirty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78" y="6356625"/>
            <a:ext cx="31369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800" dirty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856502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65" y="4407175"/>
            <a:ext cx="84201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65" y="2906713"/>
            <a:ext cx="8420101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34" y="6356625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DB006CBA-641C-474A-B9D6-162588B78B33}" type="datetime1">
              <a:rPr kumimoji="0" lang="ko-KR" altLang="en-US" sz="1800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2024-08-29</a:t>
            </a:fld>
            <a:endParaRPr kumimoji="0" lang="ko-KR" altLang="en-US" sz="1800" dirty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78" y="6356625"/>
            <a:ext cx="31369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800" dirty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332071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1011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1989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13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0"/>
          </p:nvPr>
        </p:nvSpPr>
        <p:spPr>
          <a:xfrm>
            <a:off x="7572617" y="6465783"/>
            <a:ext cx="2311400" cy="365125"/>
          </a:xfrm>
          <a:prstGeom prst="rect">
            <a:avLst/>
          </a:prstGeom>
        </p:spPr>
        <p:txBody>
          <a:bodyPr/>
          <a:lstStyle/>
          <a:p>
            <a:fld id="{641F7C93-62DD-4BF7-9E90-9D266EFBBBF1}" type="slidenum">
              <a:rPr lang="ko-KR" altLang="en-US" sz="180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pPr/>
              <a:t>‹#›</a:t>
            </a:fld>
            <a:endParaRPr lang="ko-KR" altLang="en-US" sz="1800" dirty="0">
              <a:solidFill>
                <a:prstClr val="white"/>
              </a:solidFill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07784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xfrm>
            <a:off x="3384627" y="5516563"/>
            <a:ext cx="3136901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80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928357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13" y="1600206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887063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783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0"/>
          </p:nvPr>
        </p:nvSpPr>
        <p:spPr>
          <a:xfrm>
            <a:off x="7572618" y="6465860"/>
            <a:ext cx="2311400" cy="365125"/>
          </a:xfrm>
          <a:prstGeom prst="rect">
            <a:avLst/>
          </a:prstGeom>
        </p:spPr>
        <p:txBody>
          <a:bodyPr lIns="91387" tIns="45694" rIns="91387" bIns="45694"/>
          <a:lstStyle/>
          <a:p>
            <a:pPr defTabSz="913880"/>
            <a:fld id="{641F7C93-62DD-4BF7-9E90-9D266EFBBBF1}" type="slidenum">
              <a:rPr lang="ko-KR" altLang="en-US" sz="180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pPr defTabSz="913880"/>
              <a:t>‹#›</a:t>
            </a:fld>
            <a:endParaRPr lang="ko-KR" altLang="en-US" sz="1800" dirty="0">
              <a:solidFill>
                <a:prstClr val="white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날짜 개체 틀 1"/>
          <p:cNvSpPr>
            <a:spLocks noGrp="1"/>
          </p:cNvSpPr>
          <p:nvPr>
            <p:ph type="dt" sz="half" idx="11"/>
          </p:nvPr>
        </p:nvSpPr>
        <p:spPr>
          <a:xfrm>
            <a:off x="486297" y="6356526"/>
            <a:ext cx="2279258" cy="365125"/>
          </a:xfrm>
          <a:prstGeom prst="rect">
            <a:avLst/>
          </a:prstGeom>
        </p:spPr>
        <p:txBody>
          <a:bodyPr/>
          <a:lstStyle/>
          <a:p>
            <a:fld id="{FA80657A-1AD6-4861-9BD7-0CC80AF2F335}" type="datetime1">
              <a:rPr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/>
              <a:t>2024-08-29</a:t>
            </a:fld>
            <a:endParaRPr lang="ko-KR" altLang="en-US" dirty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5" name="바닥글 개체 틀 2"/>
          <p:cNvSpPr>
            <a:spLocks noGrp="1"/>
          </p:cNvSpPr>
          <p:nvPr>
            <p:ph type="ftr" sz="quarter" idx="12"/>
          </p:nvPr>
        </p:nvSpPr>
        <p:spPr>
          <a:xfrm>
            <a:off x="3335371" y="6356526"/>
            <a:ext cx="3093277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6" name="슬라이드 번호 개체 틀 3"/>
          <p:cNvSpPr txBox="1">
            <a:spLocks/>
          </p:cNvSpPr>
          <p:nvPr/>
        </p:nvSpPr>
        <p:spPr>
          <a:xfrm>
            <a:off x="7502199" y="6492980"/>
            <a:ext cx="2279258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r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41F7C93-62DD-4BF7-9E90-9D266EFBBBF1}" type="slidenum">
              <a:rPr lang="ko-KR" altLang="en-US" sz="1400" smtClean="0">
                <a:solidFill>
                  <a:prstClr val="black"/>
                </a:solidFill>
              </a:rPr>
              <a:pPr/>
              <a:t>‹#›</a:t>
            </a:fld>
            <a:r>
              <a:rPr lang="en-US" altLang="ko-KR" sz="1400" smtClean="0">
                <a:solidFill>
                  <a:prstClr val="black"/>
                </a:solidFill>
              </a:rPr>
              <a:t>eed#/</a:t>
            </a:r>
            <a:endParaRPr lang="ko-KR" altLang="en-US" sz="1400" dirty="0">
              <a:solidFill>
                <a:prstClr val="black"/>
              </a:solidFill>
            </a:endParaRPr>
          </a:p>
        </p:txBody>
      </p:sp>
      <p:pic>
        <p:nvPicPr>
          <p:cNvPr id="7" name="Picture 2" descr="A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2" y="-27384"/>
            <a:ext cx="9923464" cy="6885384"/>
          </a:xfrm>
          <a:prstGeom prst="rect">
            <a:avLst/>
          </a:prstGeom>
          <a:noFill/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2855" y="44624"/>
            <a:ext cx="1289625" cy="900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9919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-3038" y="-27159"/>
            <a:ext cx="9909038" cy="70609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-3423" y="-27384"/>
            <a:ext cx="9909038" cy="70609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endParaRPr kumimoji="0" lang="ko-KR" altLang="en-US" dirty="0">
              <a:solidFill>
                <a:prstClr val="black"/>
              </a:solidFill>
            </a:endParaRPr>
          </a:p>
        </p:txBody>
      </p:sp>
      <p:pic>
        <p:nvPicPr>
          <p:cNvPr id="7" name="Picture 1" descr="5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" y="-27384"/>
            <a:ext cx="9906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765144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74232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통합포맷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41781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34689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26AE2-405C-493B-9464-19F36341AFBE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674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94" y="2130527"/>
            <a:ext cx="8420101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13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7583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28867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192" y="93728"/>
            <a:ext cx="9432070" cy="461164"/>
          </a:xfrm>
          <a:prstGeom prst="rect">
            <a:avLst/>
          </a:prstGeom>
        </p:spPr>
        <p:txBody>
          <a:bodyPr/>
          <a:lstStyle>
            <a:lvl1pPr algn="l">
              <a:defRPr lang="ko-KR" altLang="en-US" sz="2215" b="1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002" y="649520"/>
            <a:ext cx="9521262" cy="5543552"/>
          </a:xfrm>
          <a:prstGeom prst="rect">
            <a:avLst/>
          </a:prstGeom>
        </p:spPr>
        <p:txBody>
          <a:bodyPr/>
          <a:lstStyle>
            <a:lvl1pPr marL="199390" indent="-265853" algn="l" defTabSz="844083" rtl="0" eaLnBrk="1" latinLnBrk="1" hangingPunct="1">
              <a:lnSpc>
                <a:spcPct val="150000"/>
              </a:lnSpc>
              <a:spcBef>
                <a:spcPts val="0"/>
              </a:spcBef>
              <a:buFont typeface="맑은 고딕" panose="020B0503020000020004" pitchFamily="50" charset="-127"/>
              <a:buChar char="■"/>
              <a:defRPr lang="ko-KR" altLang="en-US" sz="1292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6226" indent="-232621">
              <a:lnSpc>
                <a:spcPct val="114000"/>
              </a:lnSpc>
              <a:buFont typeface="맑은 고딕" panose="020B0503020000020004" pitchFamily="50" charset="-127"/>
              <a:buChar char="○"/>
              <a:defRPr lang="ko-KR" altLang="en-US" sz="1292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350" indent="-158265">
              <a:lnSpc>
                <a:spcPct val="114000"/>
              </a:lnSpc>
              <a:defRPr lang="ko-KR" altLang="en-US" sz="1108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lnSpc>
                <a:spcPct val="114000"/>
              </a:lnSpc>
              <a:defRPr sz="1108"/>
            </a:lvl4pPr>
            <a:lvl5pPr>
              <a:lnSpc>
                <a:spcPct val="114000"/>
              </a:lnSpc>
              <a:defRPr sz="1108"/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</p:txBody>
      </p:sp>
    </p:spTree>
    <p:extLst>
      <p:ext uri="{BB962C8B-B14F-4D97-AF65-F5344CB8AC3E}">
        <p14:creationId xmlns:p14="http://schemas.microsoft.com/office/powerpoint/2010/main" val="1462833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95" y="2130529"/>
            <a:ext cx="8420101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13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165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330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495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66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82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99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2157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532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6664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192" y="93728"/>
            <a:ext cx="9432070" cy="46116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1038" y="6356356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81365" y="6356356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996113" y="6356356"/>
            <a:ext cx="2228850" cy="365125"/>
          </a:xfrm>
          <a:prstGeom prst="rect">
            <a:avLst/>
          </a:prstGeom>
        </p:spPr>
        <p:txBody>
          <a:bodyPr/>
          <a:lstStyle/>
          <a:p>
            <a:fld id="{8F86A1FB-33B3-4B96-B9E5-1CCD77933E96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6302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79" y="2130502"/>
            <a:ext cx="8420101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15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299" y="6356427"/>
            <a:ext cx="2311400" cy="365125"/>
          </a:xfrm>
          <a:prstGeom prst="rect">
            <a:avLst/>
          </a:prstGeom>
        </p:spPr>
        <p:txBody>
          <a:bodyPr/>
          <a:lstStyle/>
          <a:p>
            <a:fld id="{86A9B74F-5237-4CA6-97EB-96963C5E25F0}" type="datetime1">
              <a:rPr lang="ko-KR" altLang="en-US">
                <a:solidFill>
                  <a:prstClr val="black"/>
                </a:solidFill>
              </a:rPr>
              <a:pPr/>
              <a:t>2024-08-29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65" y="6356427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7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45288" y="188679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41F7C93-62DD-4BF7-9E90-9D266EFBBBF1}" type="slidenum">
              <a:rPr lang="ko-KR" altLang="en-US" smtClean="0">
                <a:solidFill>
                  <a:prstClr val="white"/>
                </a:solidFill>
              </a:rPr>
              <a:pPr/>
              <a:t>‹#›</a:t>
            </a:fld>
            <a:endParaRPr lang="ko-KR" alt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7391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1" y="1600206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299" y="6356427"/>
            <a:ext cx="2311400" cy="365125"/>
          </a:xfrm>
          <a:prstGeom prst="rect">
            <a:avLst/>
          </a:prstGeom>
        </p:spPr>
        <p:txBody>
          <a:bodyPr/>
          <a:lstStyle/>
          <a:p>
            <a:fld id="{927D63AE-1B26-4346-B4CD-5254A40BDF79}" type="datetime1">
              <a:rPr lang="ko-KR" altLang="en-US">
                <a:solidFill>
                  <a:prstClr val="black"/>
                </a:solidFill>
              </a:rPr>
              <a:pPr/>
              <a:t>2024-08-29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65" y="6356427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7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45288" y="188684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41F7C93-62DD-4BF7-9E90-9D266EFBBBF1}" type="slidenum">
              <a:rPr lang="ko-KR" altLang="en-US" smtClean="0">
                <a:solidFill>
                  <a:prstClr val="white"/>
                </a:solidFill>
              </a:rPr>
              <a:pPr/>
              <a:t>‹#›</a:t>
            </a:fld>
            <a:endParaRPr lang="ko-KR" altLang="en-US" dirty="0">
              <a:solidFill>
                <a:prstClr val="white"/>
              </a:solidFill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5448" y="6311114"/>
            <a:ext cx="762000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6701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34" y="4406977"/>
            <a:ext cx="84201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34" y="2906713"/>
            <a:ext cx="8420101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299" y="6356427"/>
            <a:ext cx="2311400" cy="365125"/>
          </a:xfrm>
          <a:prstGeom prst="rect">
            <a:avLst/>
          </a:prstGeom>
        </p:spPr>
        <p:txBody>
          <a:bodyPr/>
          <a:lstStyle/>
          <a:p>
            <a:fld id="{DB006CBA-641C-474A-B9D6-162588B78B33}" type="datetime1">
              <a:rPr lang="ko-KR" altLang="en-US">
                <a:solidFill>
                  <a:prstClr val="black"/>
                </a:solidFill>
              </a:rPr>
              <a:pPr/>
              <a:t>2024-08-29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65" y="6356427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7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45288" y="188684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41F7C93-62DD-4BF7-9E90-9D266EFBBBF1}" type="slidenum">
              <a:rPr lang="ko-KR" altLang="en-US" smtClean="0">
                <a:solidFill>
                  <a:prstClr val="white"/>
                </a:solidFill>
              </a:rPr>
              <a:pPr/>
              <a:t>‹#›</a:t>
            </a:fld>
            <a:endParaRPr lang="ko-KR" alt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4580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6602" y="1600206"/>
            <a:ext cx="4746625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8331" y="1600206"/>
            <a:ext cx="4746625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299" y="6356427"/>
            <a:ext cx="2311400" cy="365125"/>
          </a:xfrm>
          <a:prstGeom prst="rect">
            <a:avLst/>
          </a:prstGeom>
        </p:spPr>
        <p:txBody>
          <a:bodyPr/>
          <a:lstStyle/>
          <a:p>
            <a:fld id="{32718EEC-CEA4-4B3D-B6FC-02CBDEF74036}" type="datetime1">
              <a:rPr lang="ko-KR" altLang="en-US">
                <a:solidFill>
                  <a:prstClr val="black"/>
                </a:solidFill>
              </a:rPr>
              <a:pPr/>
              <a:t>2024-08-29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65" y="6356427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8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45288" y="188684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41F7C93-62DD-4BF7-9E90-9D266EFBBBF1}" type="slidenum">
              <a:rPr lang="ko-KR" altLang="en-US" smtClean="0">
                <a:solidFill>
                  <a:prstClr val="white"/>
                </a:solidFill>
              </a:rPr>
              <a:pPr/>
              <a:t>‹#›</a:t>
            </a:fld>
            <a:endParaRPr lang="ko-KR" alt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155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16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16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30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30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95299" y="6356427"/>
            <a:ext cx="2311400" cy="365125"/>
          </a:xfrm>
          <a:prstGeom prst="rect">
            <a:avLst/>
          </a:prstGeom>
        </p:spPr>
        <p:txBody>
          <a:bodyPr/>
          <a:lstStyle/>
          <a:p>
            <a:fld id="{CB9D1D5C-C31D-42A1-88B6-3EF91473C6A1}" type="datetime1">
              <a:rPr lang="ko-KR" altLang="en-US">
                <a:solidFill>
                  <a:prstClr val="black"/>
                </a:solidFill>
              </a:rPr>
              <a:pPr/>
              <a:t>2024-08-29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384565" y="6356427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0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45288" y="188684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41F7C93-62DD-4BF7-9E90-9D266EFBBBF1}" type="slidenum">
              <a:rPr lang="ko-KR" altLang="en-US" smtClean="0">
                <a:solidFill>
                  <a:prstClr val="white"/>
                </a:solidFill>
              </a:rPr>
              <a:pPr/>
              <a:t>‹#›</a:t>
            </a:fld>
            <a:endParaRPr lang="ko-KR" alt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4116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95299" y="6356427"/>
            <a:ext cx="2311400" cy="365125"/>
          </a:xfrm>
          <a:prstGeom prst="rect">
            <a:avLst/>
          </a:prstGeom>
        </p:spPr>
        <p:txBody>
          <a:bodyPr/>
          <a:lstStyle/>
          <a:p>
            <a:fld id="{A65162F8-EB20-44DF-9765-53598A9B510B}" type="datetime1">
              <a:rPr lang="ko-KR" altLang="en-US">
                <a:solidFill>
                  <a:prstClr val="black"/>
                </a:solidFill>
              </a:rPr>
              <a:pPr/>
              <a:t>2024-08-29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384565" y="6356427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6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45288" y="188684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641F7C93-62DD-4BF7-9E90-9D266EFBBBF1}" type="slidenum">
              <a:rPr lang="ko-KR" altLang="en-US" smtClean="0">
                <a:solidFill>
                  <a:prstClr val="white"/>
                </a:solidFill>
              </a:rPr>
              <a:pPr/>
              <a:t>‹#›</a:t>
            </a:fld>
            <a:endParaRPr lang="ko-KR" alt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971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95299" y="6356427"/>
            <a:ext cx="2311400" cy="365125"/>
          </a:xfrm>
          <a:prstGeom prst="rect">
            <a:avLst/>
          </a:prstGeom>
        </p:spPr>
        <p:txBody>
          <a:bodyPr/>
          <a:lstStyle/>
          <a:p>
            <a:fld id="{FA80657A-1AD6-4861-9BD7-0CC80AF2F335}" type="datetime1">
              <a:rPr lang="ko-KR" altLang="en-US">
                <a:solidFill>
                  <a:prstClr val="black"/>
                </a:solidFill>
              </a:rPr>
              <a:pPr/>
              <a:t>2024-08-29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384565" y="6356427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610152" y="6492881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641F7C93-62DD-4BF7-9E90-9D266EFBBBF1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r>
              <a:rPr lang="en-US" altLang="ko-KR" dirty="0" err="1" smtClean="0">
                <a:solidFill>
                  <a:prstClr val="black"/>
                </a:solidFill>
              </a:rPr>
              <a:t>eed</a:t>
            </a:r>
            <a:r>
              <a:rPr lang="en-US" altLang="ko-KR" dirty="0" smtClean="0">
                <a:solidFill>
                  <a:prstClr val="black"/>
                </a:solidFill>
              </a:rPr>
              <a:t>#/</a:t>
            </a:r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7" name="Picture 2" descr="A2"/>
          <p:cNvPicPr>
            <a:picLocks noChangeAspect="1" noChangeArrowheads="1"/>
          </p:cNvPicPr>
          <p:nvPr/>
        </p:nvPicPr>
        <p:blipFill>
          <a:blip r:embed="rId2" cstate="print"/>
          <a:srcRect t="9868"/>
          <a:stretch>
            <a:fillRect/>
          </a:stretch>
        </p:blipFill>
        <p:spPr bwMode="auto">
          <a:xfrm>
            <a:off x="-15552" y="-27384"/>
            <a:ext cx="9921552" cy="68853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67438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0"/>
          </p:nvPr>
        </p:nvSpPr>
        <p:spPr>
          <a:xfrm>
            <a:off x="7572585" y="6465585"/>
            <a:ext cx="2311400" cy="365125"/>
          </a:xfrm>
        </p:spPr>
        <p:txBody>
          <a:bodyPr/>
          <a:lstStyle/>
          <a:p>
            <a:fld id="{641F7C93-62DD-4BF7-9E90-9D266EFBBBF1}" type="slidenum">
              <a:rPr lang="ko-KR" altLang="en-US" smtClean="0">
                <a:solidFill>
                  <a:prstClr val="white"/>
                </a:solidFill>
              </a:rPr>
              <a:pPr/>
              <a:t>‹#›</a:t>
            </a:fld>
            <a:endParaRPr lang="ko-KR" alt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6009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000" y="273092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299" y="6356427"/>
            <a:ext cx="2311400" cy="365125"/>
          </a:xfrm>
          <a:prstGeom prst="rect">
            <a:avLst/>
          </a:prstGeom>
        </p:spPr>
        <p:txBody>
          <a:bodyPr/>
          <a:lstStyle/>
          <a:p>
            <a:fld id="{67C89B55-FFD4-4485-845A-1C2513D49827}" type="datetime1">
              <a:rPr lang="ko-KR" altLang="en-US">
                <a:solidFill>
                  <a:prstClr val="black"/>
                </a:solidFill>
              </a:rPr>
              <a:pPr/>
              <a:t>2024-08-29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65" y="6356427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8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45288" y="188684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41F7C93-62DD-4BF7-9E90-9D266EFBBBF1}" type="slidenum">
              <a:rPr lang="ko-KR" altLang="en-US" smtClean="0">
                <a:solidFill>
                  <a:prstClr val="white"/>
                </a:solidFill>
              </a:rPr>
              <a:pPr/>
              <a:t>‹#›</a:t>
            </a:fld>
            <a:endParaRPr lang="ko-KR" alt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4442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299" y="6356427"/>
            <a:ext cx="2311400" cy="365125"/>
          </a:xfrm>
          <a:prstGeom prst="rect">
            <a:avLst/>
          </a:prstGeom>
        </p:spPr>
        <p:txBody>
          <a:bodyPr/>
          <a:lstStyle/>
          <a:p>
            <a:fld id="{131299D1-D8BA-4FD0-B68B-43F5309ADEF7}" type="datetime1">
              <a:rPr lang="ko-KR" altLang="en-US">
                <a:solidFill>
                  <a:prstClr val="black"/>
                </a:solidFill>
              </a:rPr>
              <a:pPr/>
              <a:t>2024-08-29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65" y="6356427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8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45288" y="188684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41F7C93-62DD-4BF7-9E90-9D266EFBBBF1}" type="slidenum">
              <a:rPr lang="ko-KR" altLang="en-US" smtClean="0">
                <a:solidFill>
                  <a:prstClr val="white"/>
                </a:solidFill>
              </a:rPr>
              <a:pPr/>
              <a:t>‹#›</a:t>
            </a:fld>
            <a:endParaRPr lang="ko-KR" alt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9425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1" y="1600206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299" y="6356427"/>
            <a:ext cx="2311400" cy="365125"/>
          </a:xfrm>
          <a:prstGeom prst="rect">
            <a:avLst/>
          </a:prstGeom>
        </p:spPr>
        <p:txBody>
          <a:bodyPr/>
          <a:lstStyle/>
          <a:p>
            <a:fld id="{2DDB2D6A-D672-4B75-92BB-7AB9618EE3FE}" type="datetime1">
              <a:rPr lang="ko-KR" altLang="en-US">
                <a:solidFill>
                  <a:prstClr val="black"/>
                </a:solidFill>
              </a:rPr>
              <a:pPr/>
              <a:t>2024-08-29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65" y="6356427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7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45288" y="188684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41F7C93-62DD-4BF7-9E90-9D266EFBBBF1}" type="slidenum">
              <a:rPr lang="ko-KR" altLang="en-US" smtClean="0">
                <a:solidFill>
                  <a:prstClr val="white"/>
                </a:solidFill>
              </a:rPr>
              <a:pPr/>
              <a:t>‹#›</a:t>
            </a:fld>
            <a:endParaRPr lang="ko-KR" alt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69371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53" y="274682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602" y="274682"/>
            <a:ext cx="7078663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299" y="6356427"/>
            <a:ext cx="2311400" cy="365125"/>
          </a:xfrm>
          <a:prstGeom prst="rect">
            <a:avLst/>
          </a:prstGeom>
        </p:spPr>
        <p:txBody>
          <a:bodyPr/>
          <a:lstStyle/>
          <a:p>
            <a:fld id="{6E9668E9-EE59-4C46-822D-FB1A35A49783}" type="datetime1">
              <a:rPr lang="ko-KR" altLang="en-US">
                <a:solidFill>
                  <a:prstClr val="black"/>
                </a:solidFill>
              </a:rPr>
              <a:pPr/>
              <a:t>2024-08-29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65" y="6356427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7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45288" y="188684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41F7C93-62DD-4BF7-9E90-9D266EFBBBF1}" type="slidenum">
              <a:rPr lang="ko-KR" altLang="en-US" smtClean="0">
                <a:solidFill>
                  <a:prstClr val="white"/>
                </a:solidFill>
              </a:rPr>
              <a:pPr/>
              <a:t>‹#›</a:t>
            </a:fld>
            <a:endParaRPr lang="ko-KR" alt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53865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94" y="2130527"/>
            <a:ext cx="8420101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13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01072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67" r="-1"/>
          <a:stretch/>
        </p:blipFill>
        <p:spPr>
          <a:xfrm>
            <a:off x="3667954" y="0"/>
            <a:ext cx="6238047" cy="6858000"/>
          </a:xfrm>
          <a:prstGeom prst="rect">
            <a:avLst/>
          </a:prstGeom>
        </p:spPr>
      </p:pic>
      <p:grpSp>
        <p:nvGrpSpPr>
          <p:cNvPr id="16" name="그룹 15"/>
          <p:cNvGrpSpPr/>
          <p:nvPr/>
        </p:nvGrpSpPr>
        <p:grpSpPr>
          <a:xfrm>
            <a:off x="213254" y="282682"/>
            <a:ext cx="8192932" cy="605593"/>
            <a:chOff x="223278" y="308807"/>
            <a:chExt cx="9924332" cy="605593"/>
          </a:xfrm>
        </p:grpSpPr>
        <p:sp>
          <p:nvSpPr>
            <p:cNvPr id="17" name="평행 사변형 16"/>
            <p:cNvSpPr/>
            <p:nvPr/>
          </p:nvSpPr>
          <p:spPr>
            <a:xfrm flipH="1">
              <a:off x="450936" y="308809"/>
              <a:ext cx="9696674" cy="605591"/>
            </a:xfrm>
            <a:prstGeom prst="parallelogram">
              <a:avLst>
                <a:gd name="adj" fmla="val 5031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평행 사변형 17"/>
            <p:cNvSpPr/>
            <p:nvPr/>
          </p:nvSpPr>
          <p:spPr>
            <a:xfrm>
              <a:off x="3958683" y="308809"/>
              <a:ext cx="5826873" cy="605591"/>
            </a:xfrm>
            <a:prstGeom prst="parallelogram">
              <a:avLst>
                <a:gd name="adj" fmla="val 94443"/>
              </a:avLst>
            </a:prstGeom>
            <a:solidFill>
              <a:srgbClr val="18477A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평행 사변형 18"/>
            <p:cNvSpPr/>
            <p:nvPr/>
          </p:nvSpPr>
          <p:spPr>
            <a:xfrm flipH="1" flipV="1">
              <a:off x="223278" y="308807"/>
              <a:ext cx="1943725" cy="605591"/>
            </a:xfrm>
            <a:prstGeom prst="parallelogram">
              <a:avLst>
                <a:gd name="adj" fmla="val 45684"/>
              </a:avLst>
            </a:prstGeom>
            <a:solidFill>
              <a:schemeClr val="accent2">
                <a:lumMod val="5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평행 사변형 22"/>
            <p:cNvSpPr/>
            <p:nvPr/>
          </p:nvSpPr>
          <p:spPr>
            <a:xfrm flipH="1">
              <a:off x="1717631" y="308809"/>
              <a:ext cx="2563643" cy="605591"/>
            </a:xfrm>
            <a:prstGeom prst="parallelogram">
              <a:avLst>
                <a:gd name="adj" fmla="val 113941"/>
              </a:avLst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사다리꼴 30"/>
            <p:cNvSpPr/>
            <p:nvPr/>
          </p:nvSpPr>
          <p:spPr>
            <a:xfrm>
              <a:off x="8598927" y="308807"/>
              <a:ext cx="1057541" cy="605591"/>
            </a:xfrm>
            <a:prstGeom prst="trapezoid">
              <a:avLst>
                <a:gd name="adj" fmla="val 47876"/>
              </a:avLst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pic>
        <p:nvPicPr>
          <p:cNvPr id="32" name="그림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6253" y="249922"/>
            <a:ext cx="586624" cy="2444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381" y="372939"/>
            <a:ext cx="7821748" cy="408599"/>
          </a:xfrm>
        </p:spPr>
        <p:txBody>
          <a:bodyPr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defRPr sz="2700" b="0" spc="-50" baseline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01905" y="6485800"/>
            <a:ext cx="439173" cy="365125"/>
          </a:xfrm>
        </p:spPr>
        <p:txBody>
          <a:bodyPr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A2AE98F-0017-437D-A77C-786F08820F2B}" type="slidenum">
              <a:rPr lang="ko-KR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9594718" y="6632196"/>
            <a:ext cx="0" cy="83257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그룹 2"/>
          <p:cNvGrpSpPr/>
          <p:nvPr/>
        </p:nvGrpSpPr>
        <p:grpSpPr>
          <a:xfrm>
            <a:off x="-56506" y="-81742"/>
            <a:ext cx="1362860" cy="1204576"/>
            <a:chOff x="-68021" y="-81742"/>
            <a:chExt cx="1629430" cy="1204576"/>
          </a:xfrm>
        </p:grpSpPr>
        <p:sp>
          <p:nvSpPr>
            <p:cNvPr id="26" name="자유형 25"/>
            <p:cNvSpPr/>
            <p:nvPr/>
          </p:nvSpPr>
          <p:spPr>
            <a:xfrm rot="11232558">
              <a:off x="-68021" y="-655"/>
              <a:ext cx="741369" cy="1123489"/>
            </a:xfrm>
            <a:custGeom>
              <a:avLst/>
              <a:gdLst>
                <a:gd name="connsiteX0" fmla="*/ 741369 w 741369"/>
                <a:gd name="connsiteY0" fmla="*/ 1080416 h 1123489"/>
                <a:gd name="connsiteX1" fmla="*/ 400854 w 741369"/>
                <a:gd name="connsiteY1" fmla="*/ 1123489 h 1123489"/>
                <a:gd name="connsiteX2" fmla="*/ 0 w 741369"/>
                <a:gd name="connsiteY2" fmla="*/ 531362 h 1123489"/>
                <a:gd name="connsiteX3" fmla="*/ 604703 w 741369"/>
                <a:gd name="connsiteY3" fmla="*/ 0 h 1123489"/>
                <a:gd name="connsiteX4" fmla="*/ 741369 w 741369"/>
                <a:gd name="connsiteY4" fmla="*/ 1080416 h 1123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1369" h="1123489">
                  <a:moveTo>
                    <a:pt x="741369" y="1080416"/>
                  </a:moveTo>
                  <a:lnTo>
                    <a:pt x="400854" y="1123489"/>
                  </a:lnTo>
                  <a:lnTo>
                    <a:pt x="0" y="531362"/>
                  </a:lnTo>
                  <a:lnTo>
                    <a:pt x="604703" y="0"/>
                  </a:lnTo>
                  <a:lnTo>
                    <a:pt x="741369" y="108041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자유형 28"/>
            <p:cNvSpPr/>
            <p:nvPr/>
          </p:nvSpPr>
          <p:spPr>
            <a:xfrm rot="11232558">
              <a:off x="305975" y="-81742"/>
              <a:ext cx="1255434" cy="750931"/>
            </a:xfrm>
            <a:custGeom>
              <a:avLst/>
              <a:gdLst>
                <a:gd name="connsiteX0" fmla="*/ 187915 w 1255434"/>
                <a:gd name="connsiteY0" fmla="*/ 727161 h 750931"/>
                <a:gd name="connsiteX1" fmla="*/ 0 w 1255434"/>
                <a:gd name="connsiteY1" fmla="*/ 750931 h 750931"/>
                <a:gd name="connsiteX2" fmla="*/ 187915 w 1255434"/>
                <a:gd name="connsiteY2" fmla="*/ 585808 h 750931"/>
                <a:gd name="connsiteX3" fmla="*/ 1255434 w 1255434"/>
                <a:gd name="connsiteY3" fmla="*/ 592127 h 750931"/>
                <a:gd name="connsiteX4" fmla="*/ 187915 w 1255434"/>
                <a:gd name="connsiteY4" fmla="*/ 727162 h 750931"/>
                <a:gd name="connsiteX5" fmla="*/ 187915 w 1255434"/>
                <a:gd name="connsiteY5" fmla="*/ 585809 h 750931"/>
                <a:gd name="connsiteX6" fmla="*/ 854580 w 1255434"/>
                <a:gd name="connsiteY6" fmla="*/ 0 h 75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5434" h="750931">
                  <a:moveTo>
                    <a:pt x="187915" y="727161"/>
                  </a:moveTo>
                  <a:lnTo>
                    <a:pt x="0" y="750931"/>
                  </a:lnTo>
                  <a:lnTo>
                    <a:pt x="187915" y="585808"/>
                  </a:lnTo>
                  <a:close/>
                  <a:moveTo>
                    <a:pt x="1255434" y="592127"/>
                  </a:moveTo>
                  <a:lnTo>
                    <a:pt x="187915" y="727162"/>
                  </a:lnTo>
                  <a:lnTo>
                    <a:pt x="187915" y="585809"/>
                  </a:lnTo>
                  <a:lnTo>
                    <a:pt x="85458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976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포스코 로고"/>
          <p:cNvPicPr>
            <a:picLocks noChangeAspect="1" noChangeArrowheads="1"/>
          </p:cNvPicPr>
          <p:nvPr/>
        </p:nvPicPr>
        <p:blipFill>
          <a:blip r:embed="rId2" cstate="print"/>
          <a:srcRect b="1701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592919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포스코 로고"/>
          <p:cNvPicPr>
            <a:picLocks noChangeAspect="1" noChangeArrowheads="1"/>
          </p:cNvPicPr>
          <p:nvPr/>
        </p:nvPicPr>
        <p:blipFill>
          <a:blip r:embed="rId2" cstate="print"/>
          <a:srcRect b="1701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7288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67" r="-1"/>
          <a:stretch/>
        </p:blipFill>
        <p:spPr>
          <a:xfrm>
            <a:off x="3667954" y="0"/>
            <a:ext cx="6238047" cy="6858000"/>
          </a:xfrm>
          <a:prstGeom prst="rect">
            <a:avLst/>
          </a:prstGeom>
        </p:spPr>
      </p:pic>
      <p:grpSp>
        <p:nvGrpSpPr>
          <p:cNvPr id="16" name="그룹 15"/>
          <p:cNvGrpSpPr/>
          <p:nvPr/>
        </p:nvGrpSpPr>
        <p:grpSpPr>
          <a:xfrm>
            <a:off x="213254" y="282682"/>
            <a:ext cx="8192932" cy="605593"/>
            <a:chOff x="223278" y="308807"/>
            <a:chExt cx="9924332" cy="605593"/>
          </a:xfrm>
        </p:grpSpPr>
        <p:sp>
          <p:nvSpPr>
            <p:cNvPr id="17" name="평행 사변형 16"/>
            <p:cNvSpPr/>
            <p:nvPr/>
          </p:nvSpPr>
          <p:spPr>
            <a:xfrm flipH="1">
              <a:off x="450936" y="308809"/>
              <a:ext cx="9696674" cy="605591"/>
            </a:xfrm>
            <a:prstGeom prst="parallelogram">
              <a:avLst>
                <a:gd name="adj" fmla="val 5031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평행 사변형 17"/>
            <p:cNvSpPr/>
            <p:nvPr/>
          </p:nvSpPr>
          <p:spPr>
            <a:xfrm>
              <a:off x="3958683" y="308809"/>
              <a:ext cx="5826873" cy="605591"/>
            </a:xfrm>
            <a:prstGeom prst="parallelogram">
              <a:avLst>
                <a:gd name="adj" fmla="val 94443"/>
              </a:avLst>
            </a:prstGeom>
            <a:solidFill>
              <a:srgbClr val="18477A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평행 사변형 18"/>
            <p:cNvSpPr/>
            <p:nvPr/>
          </p:nvSpPr>
          <p:spPr>
            <a:xfrm flipH="1" flipV="1">
              <a:off x="223278" y="308807"/>
              <a:ext cx="1943725" cy="605591"/>
            </a:xfrm>
            <a:prstGeom prst="parallelogram">
              <a:avLst>
                <a:gd name="adj" fmla="val 45684"/>
              </a:avLst>
            </a:prstGeom>
            <a:solidFill>
              <a:schemeClr val="accent2">
                <a:lumMod val="5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평행 사변형 22"/>
            <p:cNvSpPr/>
            <p:nvPr/>
          </p:nvSpPr>
          <p:spPr>
            <a:xfrm flipH="1">
              <a:off x="1717631" y="308809"/>
              <a:ext cx="2563643" cy="605591"/>
            </a:xfrm>
            <a:prstGeom prst="parallelogram">
              <a:avLst>
                <a:gd name="adj" fmla="val 113941"/>
              </a:avLst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사다리꼴 30"/>
            <p:cNvSpPr/>
            <p:nvPr/>
          </p:nvSpPr>
          <p:spPr>
            <a:xfrm>
              <a:off x="8598927" y="308807"/>
              <a:ext cx="1057541" cy="605591"/>
            </a:xfrm>
            <a:prstGeom prst="trapezoid">
              <a:avLst>
                <a:gd name="adj" fmla="val 47876"/>
              </a:avLst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pic>
        <p:nvPicPr>
          <p:cNvPr id="32" name="그림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6253" y="249922"/>
            <a:ext cx="586624" cy="2444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381" y="372939"/>
            <a:ext cx="7821748" cy="408599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defRPr sz="2700" b="0" spc="-50" baseline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01905" y="6485800"/>
            <a:ext cx="439173" cy="365125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A2AE98F-0017-437D-A77C-786F08820F2B}" type="slidenum">
              <a:rPr lang="ko-KR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9594718" y="6632196"/>
            <a:ext cx="0" cy="83257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그룹 2"/>
          <p:cNvGrpSpPr/>
          <p:nvPr/>
        </p:nvGrpSpPr>
        <p:grpSpPr>
          <a:xfrm>
            <a:off x="-56506" y="-81742"/>
            <a:ext cx="1362860" cy="1204576"/>
            <a:chOff x="-68021" y="-81742"/>
            <a:chExt cx="1629430" cy="1204576"/>
          </a:xfrm>
        </p:grpSpPr>
        <p:sp>
          <p:nvSpPr>
            <p:cNvPr id="26" name="자유형 25"/>
            <p:cNvSpPr/>
            <p:nvPr/>
          </p:nvSpPr>
          <p:spPr>
            <a:xfrm rot="11232558">
              <a:off x="-68021" y="-655"/>
              <a:ext cx="741369" cy="1123489"/>
            </a:xfrm>
            <a:custGeom>
              <a:avLst/>
              <a:gdLst>
                <a:gd name="connsiteX0" fmla="*/ 741369 w 741369"/>
                <a:gd name="connsiteY0" fmla="*/ 1080416 h 1123489"/>
                <a:gd name="connsiteX1" fmla="*/ 400854 w 741369"/>
                <a:gd name="connsiteY1" fmla="*/ 1123489 h 1123489"/>
                <a:gd name="connsiteX2" fmla="*/ 0 w 741369"/>
                <a:gd name="connsiteY2" fmla="*/ 531362 h 1123489"/>
                <a:gd name="connsiteX3" fmla="*/ 604703 w 741369"/>
                <a:gd name="connsiteY3" fmla="*/ 0 h 1123489"/>
                <a:gd name="connsiteX4" fmla="*/ 741369 w 741369"/>
                <a:gd name="connsiteY4" fmla="*/ 1080416 h 1123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1369" h="1123489">
                  <a:moveTo>
                    <a:pt x="741369" y="1080416"/>
                  </a:moveTo>
                  <a:lnTo>
                    <a:pt x="400854" y="1123489"/>
                  </a:lnTo>
                  <a:lnTo>
                    <a:pt x="0" y="531362"/>
                  </a:lnTo>
                  <a:lnTo>
                    <a:pt x="604703" y="0"/>
                  </a:lnTo>
                  <a:lnTo>
                    <a:pt x="741369" y="108041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자유형 28"/>
            <p:cNvSpPr/>
            <p:nvPr/>
          </p:nvSpPr>
          <p:spPr>
            <a:xfrm rot="11232558">
              <a:off x="305975" y="-81742"/>
              <a:ext cx="1255434" cy="750931"/>
            </a:xfrm>
            <a:custGeom>
              <a:avLst/>
              <a:gdLst>
                <a:gd name="connsiteX0" fmla="*/ 187915 w 1255434"/>
                <a:gd name="connsiteY0" fmla="*/ 727161 h 750931"/>
                <a:gd name="connsiteX1" fmla="*/ 0 w 1255434"/>
                <a:gd name="connsiteY1" fmla="*/ 750931 h 750931"/>
                <a:gd name="connsiteX2" fmla="*/ 187915 w 1255434"/>
                <a:gd name="connsiteY2" fmla="*/ 585808 h 750931"/>
                <a:gd name="connsiteX3" fmla="*/ 1255434 w 1255434"/>
                <a:gd name="connsiteY3" fmla="*/ 592127 h 750931"/>
                <a:gd name="connsiteX4" fmla="*/ 187915 w 1255434"/>
                <a:gd name="connsiteY4" fmla="*/ 727162 h 750931"/>
                <a:gd name="connsiteX5" fmla="*/ 187915 w 1255434"/>
                <a:gd name="connsiteY5" fmla="*/ 585809 h 750931"/>
                <a:gd name="connsiteX6" fmla="*/ 854580 w 1255434"/>
                <a:gd name="connsiteY6" fmla="*/ 0 h 75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5434" h="750931">
                  <a:moveTo>
                    <a:pt x="187915" y="727161"/>
                  </a:moveTo>
                  <a:lnTo>
                    <a:pt x="0" y="750931"/>
                  </a:lnTo>
                  <a:lnTo>
                    <a:pt x="187915" y="585808"/>
                  </a:lnTo>
                  <a:close/>
                  <a:moveTo>
                    <a:pt x="1255434" y="592127"/>
                  </a:moveTo>
                  <a:lnTo>
                    <a:pt x="187915" y="727162"/>
                  </a:lnTo>
                  <a:lnTo>
                    <a:pt x="187915" y="585809"/>
                  </a:lnTo>
                  <a:lnTo>
                    <a:pt x="85458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0743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제목 슬라이드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9326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94" y="2130527"/>
            <a:ext cx="8420101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13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241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67" r="-1"/>
          <a:stretch/>
        </p:blipFill>
        <p:spPr>
          <a:xfrm>
            <a:off x="3667954" y="0"/>
            <a:ext cx="6238047" cy="6858000"/>
          </a:xfrm>
          <a:prstGeom prst="rect">
            <a:avLst/>
          </a:prstGeom>
        </p:spPr>
      </p:pic>
      <p:grpSp>
        <p:nvGrpSpPr>
          <p:cNvPr id="16" name="그룹 15"/>
          <p:cNvGrpSpPr/>
          <p:nvPr/>
        </p:nvGrpSpPr>
        <p:grpSpPr>
          <a:xfrm>
            <a:off x="213254" y="282682"/>
            <a:ext cx="8192932" cy="605593"/>
            <a:chOff x="223278" y="308807"/>
            <a:chExt cx="9924332" cy="605593"/>
          </a:xfrm>
        </p:grpSpPr>
        <p:sp>
          <p:nvSpPr>
            <p:cNvPr id="17" name="평행 사변형 16"/>
            <p:cNvSpPr/>
            <p:nvPr/>
          </p:nvSpPr>
          <p:spPr>
            <a:xfrm flipH="1">
              <a:off x="450936" y="308809"/>
              <a:ext cx="9696674" cy="605591"/>
            </a:xfrm>
            <a:prstGeom prst="parallelogram">
              <a:avLst>
                <a:gd name="adj" fmla="val 5031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평행 사변형 17"/>
            <p:cNvSpPr/>
            <p:nvPr/>
          </p:nvSpPr>
          <p:spPr>
            <a:xfrm>
              <a:off x="3958683" y="308809"/>
              <a:ext cx="5826873" cy="605591"/>
            </a:xfrm>
            <a:prstGeom prst="parallelogram">
              <a:avLst>
                <a:gd name="adj" fmla="val 94443"/>
              </a:avLst>
            </a:prstGeom>
            <a:solidFill>
              <a:srgbClr val="18477A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평행 사변형 18"/>
            <p:cNvSpPr/>
            <p:nvPr/>
          </p:nvSpPr>
          <p:spPr>
            <a:xfrm flipH="1" flipV="1">
              <a:off x="223278" y="308807"/>
              <a:ext cx="1943725" cy="605591"/>
            </a:xfrm>
            <a:prstGeom prst="parallelogram">
              <a:avLst>
                <a:gd name="adj" fmla="val 45684"/>
              </a:avLst>
            </a:prstGeom>
            <a:solidFill>
              <a:schemeClr val="accent2">
                <a:lumMod val="5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평행 사변형 22"/>
            <p:cNvSpPr/>
            <p:nvPr/>
          </p:nvSpPr>
          <p:spPr>
            <a:xfrm flipH="1">
              <a:off x="1717631" y="308809"/>
              <a:ext cx="2563643" cy="605591"/>
            </a:xfrm>
            <a:prstGeom prst="parallelogram">
              <a:avLst>
                <a:gd name="adj" fmla="val 113941"/>
              </a:avLst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사다리꼴 30"/>
            <p:cNvSpPr/>
            <p:nvPr/>
          </p:nvSpPr>
          <p:spPr>
            <a:xfrm>
              <a:off x="8598927" y="308807"/>
              <a:ext cx="1057541" cy="605591"/>
            </a:xfrm>
            <a:prstGeom prst="trapezoid">
              <a:avLst>
                <a:gd name="adj" fmla="val 47876"/>
              </a:avLst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pic>
        <p:nvPicPr>
          <p:cNvPr id="32" name="그림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6253" y="249922"/>
            <a:ext cx="586624" cy="2444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381" y="372939"/>
            <a:ext cx="7821748" cy="408599"/>
          </a:xfrm>
        </p:spPr>
        <p:txBody>
          <a:bodyPr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defRPr sz="2700" b="0" spc="-50" baseline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01905" y="6485800"/>
            <a:ext cx="439173" cy="365125"/>
          </a:xfrm>
        </p:spPr>
        <p:txBody>
          <a:bodyPr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A2AE98F-0017-437D-A77C-786F08820F2B}" type="slidenum">
              <a:rPr lang="ko-KR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9594718" y="6632196"/>
            <a:ext cx="0" cy="83257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그룹 2"/>
          <p:cNvGrpSpPr/>
          <p:nvPr/>
        </p:nvGrpSpPr>
        <p:grpSpPr>
          <a:xfrm>
            <a:off x="-56506" y="-81742"/>
            <a:ext cx="1362860" cy="1204576"/>
            <a:chOff x="-68021" y="-81742"/>
            <a:chExt cx="1629430" cy="1204576"/>
          </a:xfrm>
        </p:grpSpPr>
        <p:sp>
          <p:nvSpPr>
            <p:cNvPr id="26" name="자유형 25"/>
            <p:cNvSpPr/>
            <p:nvPr/>
          </p:nvSpPr>
          <p:spPr>
            <a:xfrm rot="11232558">
              <a:off x="-68021" y="-655"/>
              <a:ext cx="741369" cy="1123489"/>
            </a:xfrm>
            <a:custGeom>
              <a:avLst/>
              <a:gdLst>
                <a:gd name="connsiteX0" fmla="*/ 741369 w 741369"/>
                <a:gd name="connsiteY0" fmla="*/ 1080416 h 1123489"/>
                <a:gd name="connsiteX1" fmla="*/ 400854 w 741369"/>
                <a:gd name="connsiteY1" fmla="*/ 1123489 h 1123489"/>
                <a:gd name="connsiteX2" fmla="*/ 0 w 741369"/>
                <a:gd name="connsiteY2" fmla="*/ 531362 h 1123489"/>
                <a:gd name="connsiteX3" fmla="*/ 604703 w 741369"/>
                <a:gd name="connsiteY3" fmla="*/ 0 h 1123489"/>
                <a:gd name="connsiteX4" fmla="*/ 741369 w 741369"/>
                <a:gd name="connsiteY4" fmla="*/ 1080416 h 1123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1369" h="1123489">
                  <a:moveTo>
                    <a:pt x="741369" y="1080416"/>
                  </a:moveTo>
                  <a:lnTo>
                    <a:pt x="400854" y="1123489"/>
                  </a:lnTo>
                  <a:lnTo>
                    <a:pt x="0" y="531362"/>
                  </a:lnTo>
                  <a:lnTo>
                    <a:pt x="604703" y="0"/>
                  </a:lnTo>
                  <a:lnTo>
                    <a:pt x="741369" y="108041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자유형 28"/>
            <p:cNvSpPr/>
            <p:nvPr/>
          </p:nvSpPr>
          <p:spPr>
            <a:xfrm rot="11232558">
              <a:off x="305975" y="-81742"/>
              <a:ext cx="1255434" cy="750931"/>
            </a:xfrm>
            <a:custGeom>
              <a:avLst/>
              <a:gdLst>
                <a:gd name="connsiteX0" fmla="*/ 187915 w 1255434"/>
                <a:gd name="connsiteY0" fmla="*/ 727161 h 750931"/>
                <a:gd name="connsiteX1" fmla="*/ 0 w 1255434"/>
                <a:gd name="connsiteY1" fmla="*/ 750931 h 750931"/>
                <a:gd name="connsiteX2" fmla="*/ 187915 w 1255434"/>
                <a:gd name="connsiteY2" fmla="*/ 585808 h 750931"/>
                <a:gd name="connsiteX3" fmla="*/ 1255434 w 1255434"/>
                <a:gd name="connsiteY3" fmla="*/ 592127 h 750931"/>
                <a:gd name="connsiteX4" fmla="*/ 187915 w 1255434"/>
                <a:gd name="connsiteY4" fmla="*/ 727162 h 750931"/>
                <a:gd name="connsiteX5" fmla="*/ 187915 w 1255434"/>
                <a:gd name="connsiteY5" fmla="*/ 585809 h 750931"/>
                <a:gd name="connsiteX6" fmla="*/ 854580 w 1255434"/>
                <a:gd name="connsiteY6" fmla="*/ 0 h 75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5434" h="750931">
                  <a:moveTo>
                    <a:pt x="187915" y="727161"/>
                  </a:moveTo>
                  <a:lnTo>
                    <a:pt x="0" y="750931"/>
                  </a:lnTo>
                  <a:lnTo>
                    <a:pt x="187915" y="585808"/>
                  </a:lnTo>
                  <a:close/>
                  <a:moveTo>
                    <a:pt x="1255434" y="592127"/>
                  </a:moveTo>
                  <a:lnTo>
                    <a:pt x="187915" y="727162"/>
                  </a:lnTo>
                  <a:lnTo>
                    <a:pt x="187915" y="585809"/>
                  </a:lnTo>
                  <a:lnTo>
                    <a:pt x="85458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14708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3F70C-A8E9-421B-842E-A9FFAC756CC3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2024-08-29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50A8-F7CF-49EB-8066-43B8A46F387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31162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3F70C-A8E9-421B-842E-A9FFAC756CC3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2024-08-29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50A8-F7CF-49EB-8066-43B8A46F387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29697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3F70C-A8E9-421B-842E-A9FFAC756CC3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2024-08-29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50A8-F7CF-49EB-8066-43B8A46F387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95991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195762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825625"/>
            <a:ext cx="4195763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3F70C-A8E9-421B-842E-A9FFAC756CC3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2024-08-29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50A8-F7CF-49EB-8066-43B8A46F387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8302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3F70C-A8E9-421B-842E-A9FFAC756CC3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2024-08-29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50A8-F7CF-49EB-8066-43B8A46F387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8026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3F70C-A8E9-421B-842E-A9FFAC756CC3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2024-08-29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50A8-F7CF-49EB-8066-43B8A46F387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971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3F70C-A8E9-421B-842E-A9FFAC756CC3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2024-08-29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50A8-F7CF-49EB-8066-43B8A46F387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84535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3F70C-A8E9-421B-842E-A9FFAC756CC3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2024-08-29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50A8-F7CF-49EB-8066-43B8A46F387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2870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3F70C-A8E9-421B-842E-A9FFAC756CC3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2024-08-29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50A8-F7CF-49EB-8066-43B8A46F387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03082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3F70C-A8E9-421B-842E-A9FFAC756CC3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2024-08-29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50A8-F7CF-49EB-8066-43B8A46F387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91832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089775" y="365125"/>
            <a:ext cx="2135188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56337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3F70C-A8E9-421B-842E-A9FFAC756CC3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2024-08-29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50A8-F7CF-49EB-8066-43B8A46F387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9620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250326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282497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65317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764287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178760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388779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7940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28" y="3"/>
            <a:ext cx="9906000" cy="692695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50000">
                <a:schemeClr val="bg1"/>
              </a:gs>
              <a:gs pos="50000">
                <a:schemeClr val="bg1">
                  <a:lumMod val="8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17" name="Picture 2" descr="C:\Users\유명숙\Desktop\menu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6620" y="-16093"/>
            <a:ext cx="2969380" cy="713569"/>
          </a:xfrm>
          <a:prstGeom prst="rect">
            <a:avLst/>
          </a:prstGeom>
          <a:noFill/>
        </p:spPr>
      </p:pic>
      <p:sp>
        <p:nvSpPr>
          <p:cNvPr id="32" name="TextBox 31"/>
          <p:cNvSpPr txBox="1"/>
          <p:nvPr/>
        </p:nvSpPr>
        <p:spPr>
          <a:xfrm>
            <a:off x="8273455" y="147917"/>
            <a:ext cx="1404156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o-KR" altLang="en-US" sz="2400" b="1" dirty="0">
              <a:solidFill>
                <a:prstClr val="white">
                  <a:lumMod val="50000"/>
                </a:prstClr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22" name="날짜 개체 틀 2"/>
          <p:cNvSpPr>
            <a:spLocks noGrp="1"/>
          </p:cNvSpPr>
          <p:nvPr>
            <p:ph type="dt" sz="half" idx="10"/>
          </p:nvPr>
        </p:nvSpPr>
        <p:spPr>
          <a:xfrm>
            <a:off x="495312" y="6356453"/>
            <a:ext cx="2311400" cy="365125"/>
          </a:xfrm>
          <a:prstGeom prst="rect">
            <a:avLst/>
          </a:prstGeom>
        </p:spPr>
        <p:txBody>
          <a:bodyPr/>
          <a:lstStyle/>
          <a:p>
            <a:fld id="{3A1E006E-8D71-4633-95E8-0A010DCF82A2}" type="datetime1">
              <a:rPr lang="ko-KR" altLang="en-US" smtClean="0">
                <a:solidFill>
                  <a:prstClr val="black"/>
                </a:solidFill>
              </a:rPr>
              <a:pPr/>
              <a:t>2024-08-29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74982" y="6639171"/>
            <a:ext cx="3465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B6CC7A20-20E9-40AD-9AA3-E417273D6C3E}" type="slidenum">
              <a:rPr lang="ko-KR" altLang="en-US" sz="1000">
                <a:solidFill>
                  <a:prstClr val="black"/>
                </a:solidFill>
              </a:rPr>
              <a:pPr/>
              <a:t>‹#›</a:t>
            </a:fld>
            <a:endParaRPr lang="ko-KR" altLang="en-US" sz="10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38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a3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155" y="0"/>
            <a:ext cx="9909175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9962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28" y="3"/>
            <a:ext cx="9906000" cy="692695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50000">
                <a:schemeClr val="bg1"/>
              </a:gs>
              <a:gs pos="50000">
                <a:schemeClr val="bg1">
                  <a:lumMod val="8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pic>
        <p:nvPicPr>
          <p:cNvPr id="17" name="Picture 2" descr="C:\Users\유명숙\Desktop\menu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6620" y="-16093"/>
            <a:ext cx="2969380" cy="713569"/>
          </a:xfrm>
          <a:prstGeom prst="rect">
            <a:avLst/>
          </a:prstGeom>
          <a:noFill/>
        </p:spPr>
      </p:pic>
      <p:sp>
        <p:nvSpPr>
          <p:cNvPr id="32" name="TextBox 31"/>
          <p:cNvSpPr txBox="1"/>
          <p:nvPr/>
        </p:nvSpPr>
        <p:spPr>
          <a:xfrm>
            <a:off x="8273455" y="147917"/>
            <a:ext cx="1404156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o-KR" altLang="en-US" sz="2400" b="1" dirty="0">
              <a:solidFill>
                <a:prstClr val="white">
                  <a:lumMod val="50000"/>
                </a:prstClr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22" name="날짜 개체 틀 2"/>
          <p:cNvSpPr>
            <a:spLocks noGrp="1"/>
          </p:cNvSpPr>
          <p:nvPr>
            <p:ph type="dt" sz="half" idx="10"/>
          </p:nvPr>
        </p:nvSpPr>
        <p:spPr>
          <a:xfrm>
            <a:off x="495312" y="6356453"/>
            <a:ext cx="2311400" cy="365125"/>
          </a:xfrm>
          <a:prstGeom prst="rect">
            <a:avLst/>
          </a:prstGeom>
        </p:spPr>
        <p:txBody>
          <a:bodyPr/>
          <a:lstStyle/>
          <a:p>
            <a:fld id="{3A1E006E-8D71-4633-95E8-0A010DCF82A2}" type="datetime1">
              <a:rPr lang="ko-KR" altLang="en-US" smtClean="0">
                <a:solidFill>
                  <a:prstClr val="black"/>
                </a:solidFill>
              </a:rPr>
              <a:pPr/>
              <a:t>2024-08-29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74982" y="6639171"/>
            <a:ext cx="3465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B6CC7A20-20E9-40AD-9AA3-E417273D6C3E}" type="slidenum">
              <a:rPr lang="ko-KR" altLang="en-US" sz="1000">
                <a:solidFill>
                  <a:prstClr val="black"/>
                </a:solidFill>
              </a:rPr>
              <a:pPr/>
              <a:t>‹#›</a:t>
            </a:fld>
            <a:endParaRPr lang="ko-KR" altLang="en-US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780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919063" cy="68611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0849873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7" descr="a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24"/>
            <a:ext cx="9906000" cy="692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776893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1" y="1600206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465"/>
            <a:ext cx="2311400" cy="365125"/>
          </a:xfrm>
          <a:prstGeom prst="rect">
            <a:avLst/>
          </a:prstGeom>
        </p:spPr>
        <p:txBody>
          <a:bodyPr/>
          <a:lstStyle/>
          <a:p>
            <a:fld id="{62E2EC3D-4FE8-4B51-8B03-FD31374F8125}" type="datetime1">
              <a:rPr lang="ko-KR" altLang="en-US">
                <a:solidFill>
                  <a:prstClr val="black"/>
                </a:solidFill>
              </a:rPr>
              <a:pPr/>
              <a:t>2024-08-29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63" y="6356465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1273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71" y="-32273"/>
            <a:ext cx="9937017" cy="6886758"/>
          </a:xfrm>
          <a:prstGeom prst="rect">
            <a:avLst/>
          </a:prstGeom>
        </p:spPr>
      </p:pic>
      <p:pic>
        <p:nvPicPr>
          <p:cNvPr id="4" name="Picture 9" descr="Emblem_Horizontal-(Full-colored)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1" t="21015" r="12348" b="21068"/>
          <a:stretch/>
        </p:blipFill>
        <p:spPr>
          <a:xfrm>
            <a:off x="7651945" y="298747"/>
            <a:ext cx="1805386" cy="86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30476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00382" y="188641"/>
            <a:ext cx="2311771" cy="365125"/>
          </a:xfrm>
          <a:prstGeom prst="rect">
            <a:avLst/>
          </a:prstGeom>
        </p:spPr>
        <p:txBody>
          <a:bodyPr/>
          <a:lstStyle>
            <a:lvl1pPr algn="r" defTabSz="898507" fontAlgn="auto">
              <a:spcBef>
                <a:spcPts val="0"/>
              </a:spcBef>
              <a:spcAft>
                <a:spcPts val="0"/>
              </a:spcAft>
              <a:defRPr kumimoji="0" sz="1376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75606D6-6CCB-4E9E-B818-6C86402057D2}" type="slidenum">
              <a:rPr lang="ko-KR" altLang="en-US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81803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5" y="142875"/>
            <a:ext cx="8915400" cy="357188"/>
          </a:xfrm>
          <a:prstGeom prst="rect">
            <a:avLst/>
          </a:prstGeom>
        </p:spPr>
        <p:txBody>
          <a:bodyPr lIns="91432" tIns="45716" rIns="91432" bIns="45716"/>
          <a:lstStyle>
            <a:lvl1pPr algn="l">
              <a:defRPr sz="1965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5" y="642939"/>
            <a:ext cx="8915400" cy="5643563"/>
          </a:xfrm>
          <a:prstGeom prst="rect">
            <a:avLst/>
          </a:prstGeom>
        </p:spPr>
        <p:txBody>
          <a:bodyPr lIns="91432" tIns="45716" rIns="91432" bIns="45716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85" y="6356378"/>
            <a:ext cx="2311771" cy="365125"/>
          </a:xfrm>
          <a:prstGeom prst="rect">
            <a:avLst/>
          </a:prstGeom>
        </p:spPr>
        <p:txBody>
          <a:bodyPr lIns="91432" tIns="45716" rIns="91432" bIns="45716"/>
          <a:lstStyle>
            <a:lvl1pPr defTabSz="898507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5100" y="6356378"/>
            <a:ext cx="3135815" cy="365125"/>
          </a:xfrm>
          <a:prstGeom prst="rect">
            <a:avLst/>
          </a:prstGeom>
        </p:spPr>
        <p:txBody>
          <a:bodyPr lIns="91432" tIns="45716" rIns="91432" bIns="45716"/>
          <a:lstStyle>
            <a:lvl1pPr defTabSz="898507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398940" y="6470678"/>
            <a:ext cx="2311771" cy="365125"/>
          </a:xfrm>
          <a:prstGeom prst="rect">
            <a:avLst/>
          </a:prstGeom>
        </p:spPr>
        <p:txBody>
          <a:bodyPr/>
          <a:lstStyle>
            <a:lvl1pPr algn="r" defTabSz="898507" fontAlgn="auto">
              <a:spcBef>
                <a:spcPts val="0"/>
              </a:spcBef>
              <a:spcAft>
                <a:spcPts val="0"/>
              </a:spcAft>
              <a:defRPr kumimoji="0" sz="1376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75606D6-6CCB-4E9E-B818-6C86402057D2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r>
              <a:rPr lang="en-US" altLang="ko-KR" smtClean="0">
                <a:solidFill>
                  <a:prstClr val="black"/>
                </a:solidFill>
              </a:rPr>
              <a:t>/6</a:t>
            </a:r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803855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556" y="-28350"/>
            <a:ext cx="8786936" cy="437419"/>
          </a:xfrm>
          <a:prstGeom prst="rect">
            <a:avLst/>
          </a:prstGeom>
        </p:spPr>
        <p:txBody>
          <a:bodyPr lIns="91432" tIns="45716" rIns="91432" bIns="45716" anchor="ctr"/>
          <a:lstStyle>
            <a:lvl1pPr algn="ctr">
              <a:defRPr sz="2260" b="0">
                <a:ln w="19050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tx1">
                      <a:lumMod val="95000"/>
                      <a:lumOff val="5000"/>
                      <a:alpha val="60000"/>
                    </a:schemeClr>
                  </a:glow>
                  <a:outerShdw blurRad="63500" dir="3600000" algn="tl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8803453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4" y="1165285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5" y="6245229"/>
            <a:ext cx="23114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898581"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b="1" dirty="0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68" y="6245229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898581"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b="1" dirty="0">
              <a:solidFill>
                <a:prstClr val="black"/>
              </a:solidFill>
            </a:endParaRPr>
          </a:p>
        </p:txBody>
      </p:sp>
      <p:pic>
        <p:nvPicPr>
          <p:cNvPr id="8" name="Picture 1" descr="5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" y="-27380"/>
            <a:ext cx="9906000" cy="719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07629886"/>
      </p:ext>
    </p:extLst>
  </p:cSld>
  <p:clrMapOvr>
    <a:masterClrMapping/>
  </p:clrMapOvr>
  <p:transition spd="med"/>
  <p:hf hdr="0" ftr="0" dt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95315" y="6356404"/>
            <a:ext cx="2311400" cy="365125"/>
          </a:xfrm>
          <a:prstGeom prst="rect">
            <a:avLst/>
          </a:prstGeom>
        </p:spPr>
        <p:txBody>
          <a:bodyPr/>
          <a:lstStyle/>
          <a:p>
            <a:pPr defTabSz="898581"/>
            <a:fld id="{CCC5B528-D564-4426-B56A-F2C0FDBDF918}" type="datetime1">
              <a:rPr kumimoji="1" lang="ko-KR" altLang="en-US" b="1" smtClean="0">
                <a:solidFill>
                  <a:prstClr val="black">
                    <a:tint val="75000"/>
                  </a:prstClr>
                </a:solidFill>
              </a:rPr>
              <a:pPr defTabSz="898581"/>
              <a:t>2024-08-29</a:t>
            </a:fld>
            <a:endParaRPr kumimoji="1" lang="ko-KR" altLang="en-US" b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384555" y="6356404"/>
            <a:ext cx="3136900" cy="365125"/>
          </a:xfrm>
          <a:prstGeom prst="rect">
            <a:avLst/>
          </a:prstGeom>
        </p:spPr>
        <p:txBody>
          <a:bodyPr/>
          <a:lstStyle/>
          <a:p>
            <a:pPr defTabSz="898581"/>
            <a:endParaRPr kumimoji="1" lang="ko-KR" altLang="en-US" b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399082" y="6470704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 sz="1376">
                <a:solidFill>
                  <a:schemeClr val="tx1"/>
                </a:solidFill>
              </a:defRPr>
            </a:lvl1pPr>
          </a:lstStyle>
          <a:p>
            <a:fld id="{E20BE53B-8C2C-4B14-80EA-1FE89B44D3D4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r>
              <a:rPr lang="en-US" altLang="ko-KR" dirty="0" smtClean="0">
                <a:solidFill>
                  <a:prstClr val="black"/>
                </a:solidFill>
              </a:rPr>
              <a:t>/6</a:t>
            </a:r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07437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3001" y="2130540"/>
            <a:ext cx="8420101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13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30740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1" y="1600206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465"/>
            <a:ext cx="2311400" cy="365125"/>
          </a:xfrm>
          <a:prstGeom prst="rect">
            <a:avLst/>
          </a:prstGeom>
        </p:spPr>
        <p:txBody>
          <a:bodyPr/>
          <a:lstStyle/>
          <a:p>
            <a:fld id="{62E2EC3D-4FE8-4B51-8B03-FD31374F8125}" type="datetime1">
              <a:rPr lang="ko-KR" altLang="en-US">
                <a:solidFill>
                  <a:prstClr val="black"/>
                </a:solidFill>
              </a:rPr>
              <a:pPr/>
              <a:t>2024-08-29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63" y="6356465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000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578408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D300EF-C115-462D-B51F-A36A1068396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2024-08-29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63380" y="6631460"/>
            <a:ext cx="2228850" cy="215043"/>
          </a:xfrm>
        </p:spPr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453C74-6360-465F-B3B1-2C84AFF35F8A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93750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A80717-5833-4424-9A94-3F9F344BD8F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2024-08-29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453C74-6360-465F-B3B1-2C84AFF35F8A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23462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99AED2-79C3-48D5-AF6E-CFB1747E18D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2024-08-29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453C74-6360-465F-B3B1-2C84AFF35F8A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170430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9B74D1-ECE6-4B4E-8E22-E6BBF0A8AE3F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2024-08-29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453C74-6360-465F-B3B1-2C84AFF35F8A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34117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84D01E-816A-4118-BE16-D053B7A6B4EF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2024-08-29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453C74-6360-465F-B3B1-2C84AFF35F8A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6227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D4103D-7BBB-44E2-9AD4-42EA7AB0BD51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2024-08-29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453C74-6360-465F-B3B1-2C84AFF35F8A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755372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7218-CFEC-4ECE-BC32-A9B9BC4F0F80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2024-08-29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453C74-6360-465F-B3B1-2C84AFF35F8A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591007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D03EE5-C529-4648-A8AE-1B15402E7AB8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2024-08-29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453C74-6360-465F-B3B1-2C84AFF35F8A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777712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093846-38B5-4B94-AA21-A4769D7D2841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2024-08-29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453C74-6360-465F-B3B1-2C84AFF35F8A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004797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611738-B556-4622-98ED-DF3CC4B8E86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2024-08-29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453C74-6360-465F-B3B1-2C84AFF35F8A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98525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FF642B-86BD-46EF-B1A1-4F3FCF5663A4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2024-08-29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453C74-6360-465F-B3B1-2C84AFF35F8A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7630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1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.png"/><Relationship Id="rId5" Type="http://schemas.openxmlformats.org/officeDocument/2006/relationships/image" Target="../media/image7.jpe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.png"/><Relationship Id="rId5" Type="http://schemas.openxmlformats.org/officeDocument/2006/relationships/image" Target="../media/image7.jpe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theme" Target="../theme/theme8.xml"/><Relationship Id="rId4" Type="http://schemas.openxmlformats.org/officeDocument/2006/relationships/image" Target="../media/image2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heme" Target="../theme/theme9.xml"/><Relationship Id="rId4" Type="http://schemas.openxmlformats.org/officeDocument/2006/relationships/image" Target="../media/image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0.jpe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7.jpe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42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7.jpe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image" Target="../media/image16.jpeg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theme" Target="../theme/theme16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theme" Target="../theme/theme17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theme" Target="../theme/theme18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heme" Target="../theme/theme19.xml"/><Relationship Id="rId4" Type="http://schemas.openxmlformats.org/officeDocument/2006/relationships/image" Target="../media/image8.png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.png"/><Relationship Id="rId1" Type="http://schemas.openxmlformats.org/officeDocument/2006/relationships/theme" Target="../theme/theme20.xml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theme" Target="../theme/theme21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theme" Target="../theme/theme22.xml"/><Relationship Id="rId4" Type="http://schemas.openxmlformats.org/officeDocument/2006/relationships/image" Target="../media/image2.png"/></Relationships>
</file>

<file path=ppt/slideMasters/_rels/slideMaster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theme" Target="../theme/theme23.xml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theme" Target="../theme/theme24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slideLayout" Target="../slideLayouts/slideLayout71.xml"/><Relationship Id="rId7" Type="http://schemas.openxmlformats.org/officeDocument/2006/relationships/theme" Target="../theme/theme25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5" Type="http://schemas.openxmlformats.org/officeDocument/2006/relationships/slideLayout" Target="../slideLayouts/slideLayout73.xml"/><Relationship Id="rId4" Type="http://schemas.openxmlformats.org/officeDocument/2006/relationships/slideLayout" Target="../slideLayouts/slideLayout72.xml"/></Relationships>
</file>

<file path=ppt/slideMasters/_rels/slideMaster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7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0.jpeg"/><Relationship Id="rId5" Type="http://schemas.openxmlformats.org/officeDocument/2006/relationships/image" Target="../media/image23.jpeg"/><Relationship Id="rId4" Type="http://schemas.openxmlformats.org/officeDocument/2006/relationships/theme" Target="../theme/theme26.xml"/></Relationships>
</file>

<file path=ppt/slideMasters/_rels/slideMaster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theme" Target="../theme/theme27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187987" y="6542647"/>
            <a:ext cx="2163056" cy="216000"/>
            <a:chOff x="125464" y="6597352"/>
            <a:chExt cx="2163056" cy="216000"/>
          </a:xfrm>
        </p:grpSpPr>
        <p:pic>
          <p:nvPicPr>
            <p:cNvPr id="9" name="Picture 1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64" y="6623011"/>
              <a:ext cx="489993" cy="147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/>
            <p:cNvPicPr preferRelativeResize="0"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520" y="6597352"/>
              <a:ext cx="1656000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Picture 1" descr="PPT-C1.jp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9" t="87274" r="76073" b="8001"/>
          <a:stretch/>
        </p:blipFill>
        <p:spPr>
          <a:xfrm>
            <a:off x="8528984" y="6529971"/>
            <a:ext cx="1200001" cy="216000"/>
          </a:xfrm>
          <a:prstGeom prst="rect">
            <a:avLst/>
          </a:prstGeom>
        </p:spPr>
      </p:pic>
      <p:sp>
        <p:nvSpPr>
          <p:cNvPr id="14" name="Line 8"/>
          <p:cNvSpPr>
            <a:spLocks noChangeShapeType="1"/>
          </p:cNvSpPr>
          <p:nvPr/>
        </p:nvSpPr>
        <p:spPr bwMode="auto">
          <a:xfrm>
            <a:off x="2" y="6446475"/>
            <a:ext cx="9896475" cy="0"/>
          </a:xfrm>
          <a:prstGeom prst="line">
            <a:avLst/>
          </a:prstGeom>
          <a:noFill/>
          <a:ln w="6350">
            <a:solidFill>
              <a:srgbClr val="B2B2B2"/>
            </a:solidFill>
            <a:round/>
            <a:headEnd/>
            <a:tailEnd/>
          </a:ln>
          <a:effectLst/>
        </p:spPr>
        <p:txBody>
          <a:bodyPr wrap="none" lIns="91407" tIns="45704" rIns="91407" bIns="46783" anchor="ctr"/>
          <a:lstStyle/>
          <a:p>
            <a:pPr defTabSz="91407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>
              <a:solidFill>
                <a:srgbClr val="000000"/>
              </a:solidFill>
            </a:endParaRPr>
          </a:p>
        </p:txBody>
      </p:sp>
      <p:pic>
        <p:nvPicPr>
          <p:cNvPr id="15" name="Picture 7" descr="a3"/>
          <p:cNvPicPr>
            <a:picLocks noChangeAspect="1" noChangeArrowheads="1"/>
          </p:cNvPicPr>
          <p:nvPr/>
        </p:nvPicPr>
        <p:blipFill>
          <a:blip r:embed="rId7" cstate="print"/>
          <a:srcRect b="88460"/>
          <a:stretch>
            <a:fillRect/>
          </a:stretch>
        </p:blipFill>
        <p:spPr bwMode="auto">
          <a:xfrm>
            <a:off x="0" y="-7938"/>
            <a:ext cx="9906000" cy="65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09319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</p:sldLayoutIdLst>
  <p:timing>
    <p:tnLst>
      <p:par>
        <p:cTn id="1" dur="indefinite" restart="never" nodeType="tmRoot"/>
      </p:par>
    </p:tnLst>
  </p:timing>
  <p:txStyles>
    <p:titleStyle>
      <a:lvl1pPr algn="ctr" defTabSz="914325" rtl="0" eaLnBrk="1" latinLnBrk="1" hangingPunct="1"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72" indent="-342872" algn="l" defTabSz="91432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89" indent="-285727" algn="l" defTabSz="91432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07" indent="-228582" algn="l" defTabSz="914325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69" indent="-228582" algn="l" defTabSz="91432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32" indent="-228582" algn="l" defTabSz="91432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95" indent="-228582" algn="l" defTabSz="91432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7" indent="-228582" algn="l" defTabSz="91432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20" indent="-228582" algn="l" defTabSz="91432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82" indent="-228582" algn="l" defTabSz="91432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32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3" algn="l" defTabSz="91432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5" algn="l" defTabSz="91432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8" algn="l" defTabSz="91432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50" algn="l" defTabSz="91432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14" algn="l" defTabSz="91432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76" algn="l" defTabSz="91432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9" algn="l" defTabSz="91432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01" algn="l" defTabSz="91432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187987" y="6542647"/>
            <a:ext cx="2163056" cy="216000"/>
            <a:chOff x="125464" y="6597352"/>
            <a:chExt cx="2163056" cy="216000"/>
          </a:xfrm>
        </p:grpSpPr>
        <p:pic>
          <p:nvPicPr>
            <p:cNvPr id="8" name="Picture 1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64" y="6623011"/>
              <a:ext cx="489993" cy="147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2"/>
            <p:cNvPicPr preferRelativeResize="0"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520" y="6597352"/>
              <a:ext cx="1656000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" name="Picture 1" descr="PPT-C1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9" t="87274" r="76073" b="8001"/>
          <a:stretch/>
        </p:blipFill>
        <p:spPr>
          <a:xfrm>
            <a:off x="8528984" y="6529971"/>
            <a:ext cx="1200001" cy="216000"/>
          </a:xfrm>
          <a:prstGeom prst="rect">
            <a:avLst/>
          </a:prstGeom>
        </p:spPr>
      </p:pic>
      <p:sp>
        <p:nvSpPr>
          <p:cNvPr id="16" name="Line 8"/>
          <p:cNvSpPr>
            <a:spLocks noChangeShapeType="1"/>
          </p:cNvSpPr>
          <p:nvPr/>
        </p:nvSpPr>
        <p:spPr bwMode="auto">
          <a:xfrm>
            <a:off x="2" y="6446475"/>
            <a:ext cx="9896475" cy="0"/>
          </a:xfrm>
          <a:prstGeom prst="line">
            <a:avLst/>
          </a:prstGeom>
          <a:noFill/>
          <a:ln w="6350">
            <a:solidFill>
              <a:srgbClr val="B2B2B2"/>
            </a:solidFill>
            <a:round/>
            <a:headEnd/>
            <a:tailEnd/>
          </a:ln>
          <a:effectLst/>
        </p:spPr>
        <p:txBody>
          <a:bodyPr wrap="none" lIns="91407" tIns="45704" rIns="91407" bIns="46783" anchor="ctr"/>
          <a:lstStyle/>
          <a:p>
            <a:pPr defTabSz="91407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>
              <a:solidFill>
                <a:srgbClr val="000000"/>
              </a:solidFill>
            </a:endParaRPr>
          </a:p>
        </p:txBody>
      </p:sp>
      <p:pic>
        <p:nvPicPr>
          <p:cNvPr id="17" name="Picture 7" descr="a3"/>
          <p:cNvPicPr>
            <a:picLocks noChangeAspect="1" noChangeArrowheads="1"/>
          </p:cNvPicPr>
          <p:nvPr/>
        </p:nvPicPr>
        <p:blipFill>
          <a:blip r:embed="rId6" cstate="print"/>
          <a:srcRect b="88460"/>
          <a:stretch>
            <a:fillRect/>
          </a:stretch>
        </p:blipFill>
        <p:spPr bwMode="auto">
          <a:xfrm>
            <a:off x="0" y="-7938"/>
            <a:ext cx="9906000" cy="65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327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325" rtl="0" eaLnBrk="1" latinLnBrk="1" hangingPunct="1"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72" indent="-342872" algn="l" defTabSz="91432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89" indent="-285727" algn="l" defTabSz="91432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07" indent="-228582" algn="l" defTabSz="914325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69" indent="-228582" algn="l" defTabSz="91432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32" indent="-228582" algn="l" defTabSz="91432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95" indent="-228582" algn="l" defTabSz="91432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7" indent="-228582" algn="l" defTabSz="91432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20" indent="-228582" algn="l" defTabSz="91432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82" indent="-228582" algn="l" defTabSz="91432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32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3" algn="l" defTabSz="91432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5" algn="l" defTabSz="91432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8" algn="l" defTabSz="91432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50" algn="l" defTabSz="91432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14" algn="l" defTabSz="91432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76" algn="l" defTabSz="91432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9" algn="l" defTabSz="91432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01" algn="l" defTabSz="91432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187987" y="6542647"/>
            <a:ext cx="2163056" cy="216000"/>
            <a:chOff x="125464" y="6597352"/>
            <a:chExt cx="2163056" cy="216000"/>
          </a:xfrm>
        </p:grpSpPr>
        <p:pic>
          <p:nvPicPr>
            <p:cNvPr id="8" name="Picture 1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64" y="6623011"/>
              <a:ext cx="489993" cy="147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2"/>
            <p:cNvPicPr preferRelativeResize="0"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520" y="6597352"/>
              <a:ext cx="1656000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" name="Picture 1" descr="PPT-C1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9" t="87274" r="76073" b="8001"/>
          <a:stretch/>
        </p:blipFill>
        <p:spPr>
          <a:xfrm>
            <a:off x="8528984" y="6529971"/>
            <a:ext cx="1200001" cy="216000"/>
          </a:xfrm>
          <a:prstGeom prst="rect">
            <a:avLst/>
          </a:prstGeom>
        </p:spPr>
      </p:pic>
      <p:sp>
        <p:nvSpPr>
          <p:cNvPr id="16" name="Line 8"/>
          <p:cNvSpPr>
            <a:spLocks noChangeShapeType="1"/>
          </p:cNvSpPr>
          <p:nvPr/>
        </p:nvSpPr>
        <p:spPr bwMode="auto">
          <a:xfrm>
            <a:off x="2" y="6446475"/>
            <a:ext cx="9896475" cy="0"/>
          </a:xfrm>
          <a:prstGeom prst="line">
            <a:avLst/>
          </a:prstGeom>
          <a:noFill/>
          <a:ln w="6350">
            <a:solidFill>
              <a:srgbClr val="B2B2B2"/>
            </a:solidFill>
            <a:round/>
            <a:headEnd/>
            <a:tailEnd/>
          </a:ln>
          <a:effectLst/>
        </p:spPr>
        <p:txBody>
          <a:bodyPr wrap="none" lIns="91407" tIns="45704" rIns="91407" bIns="46783" anchor="ctr"/>
          <a:lstStyle/>
          <a:p>
            <a:pPr defTabSz="91407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>
              <a:solidFill>
                <a:srgbClr val="000000"/>
              </a:solidFill>
            </a:endParaRPr>
          </a:p>
        </p:txBody>
      </p:sp>
      <p:pic>
        <p:nvPicPr>
          <p:cNvPr id="17" name="Picture 7" descr="a3"/>
          <p:cNvPicPr>
            <a:picLocks noChangeAspect="1" noChangeArrowheads="1"/>
          </p:cNvPicPr>
          <p:nvPr/>
        </p:nvPicPr>
        <p:blipFill>
          <a:blip r:embed="rId6" cstate="print"/>
          <a:srcRect b="88460"/>
          <a:stretch>
            <a:fillRect/>
          </a:stretch>
        </p:blipFill>
        <p:spPr bwMode="auto">
          <a:xfrm>
            <a:off x="0" y="-7938"/>
            <a:ext cx="9906000" cy="65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71589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325" rtl="0" eaLnBrk="1" latinLnBrk="1" hangingPunct="1"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72" indent="-342872" algn="l" defTabSz="91432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89" indent="-285727" algn="l" defTabSz="91432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07" indent="-228582" algn="l" defTabSz="914325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69" indent="-228582" algn="l" defTabSz="91432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32" indent="-228582" algn="l" defTabSz="91432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95" indent="-228582" algn="l" defTabSz="91432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7" indent="-228582" algn="l" defTabSz="91432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20" indent="-228582" algn="l" defTabSz="91432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82" indent="-228582" algn="l" defTabSz="91432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32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3" algn="l" defTabSz="91432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5" algn="l" defTabSz="91432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8" algn="l" defTabSz="91432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50" algn="l" defTabSz="91432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14" algn="l" defTabSz="91432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76" algn="l" defTabSz="91432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9" algn="l" defTabSz="91432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01" algn="l" defTabSz="91432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87987" y="6542647"/>
            <a:ext cx="2163056" cy="216000"/>
            <a:chOff x="125464" y="6597352"/>
            <a:chExt cx="2163056" cy="216000"/>
          </a:xfrm>
        </p:grpSpPr>
        <p:pic>
          <p:nvPicPr>
            <p:cNvPr id="9" name="Picture 14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64" y="6623011"/>
              <a:ext cx="489993" cy="147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/>
            <p:cNvPicPr preferRelativeResize="0">
              <a:picLocks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520" y="6597352"/>
              <a:ext cx="1656000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Picture 1" descr="PPT-C1.jpg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9" t="87274" r="76073" b="8001"/>
          <a:stretch/>
        </p:blipFill>
        <p:spPr>
          <a:xfrm>
            <a:off x="8528984" y="6529971"/>
            <a:ext cx="1200001" cy="216000"/>
          </a:xfrm>
          <a:prstGeom prst="rect">
            <a:avLst/>
          </a:prstGeom>
        </p:spPr>
      </p:pic>
      <p:sp>
        <p:nvSpPr>
          <p:cNvPr id="12" name="Line 8"/>
          <p:cNvSpPr>
            <a:spLocks noChangeShapeType="1"/>
          </p:cNvSpPr>
          <p:nvPr/>
        </p:nvSpPr>
        <p:spPr bwMode="auto">
          <a:xfrm>
            <a:off x="2" y="6446475"/>
            <a:ext cx="9896475" cy="0"/>
          </a:xfrm>
          <a:prstGeom prst="line">
            <a:avLst/>
          </a:prstGeom>
          <a:noFill/>
          <a:ln w="6350">
            <a:solidFill>
              <a:srgbClr val="B2B2B2"/>
            </a:solidFill>
            <a:round/>
            <a:headEnd/>
            <a:tailEnd/>
          </a:ln>
          <a:effectLst/>
        </p:spPr>
        <p:txBody>
          <a:bodyPr wrap="none" lIns="91407" tIns="45704" rIns="91407" bIns="46783" anchor="ctr"/>
          <a:lstStyle/>
          <a:p>
            <a:pPr defTabSz="91407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>
              <a:solidFill>
                <a:srgbClr val="000000"/>
              </a:solidFill>
            </a:endParaRPr>
          </a:p>
        </p:txBody>
      </p:sp>
      <p:pic>
        <p:nvPicPr>
          <p:cNvPr id="13" name="Picture 7" descr="a3"/>
          <p:cNvPicPr>
            <a:picLocks noChangeAspect="1" noChangeArrowheads="1"/>
          </p:cNvPicPr>
          <p:nvPr/>
        </p:nvPicPr>
        <p:blipFill>
          <a:blip r:embed="rId18" cstate="print"/>
          <a:srcRect b="88460"/>
          <a:stretch>
            <a:fillRect/>
          </a:stretch>
        </p:blipFill>
        <p:spPr bwMode="auto">
          <a:xfrm>
            <a:off x="0" y="-7938"/>
            <a:ext cx="9906000" cy="65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21633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187987" y="6542647"/>
            <a:ext cx="2163056" cy="216000"/>
            <a:chOff x="125464" y="6597352"/>
            <a:chExt cx="2163056" cy="216000"/>
          </a:xfrm>
        </p:grpSpPr>
        <p:pic>
          <p:nvPicPr>
            <p:cNvPr id="9" name="Picture 1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64" y="6623011"/>
              <a:ext cx="489993" cy="147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/>
            <p:cNvPicPr preferRelativeResize="0"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520" y="6597352"/>
              <a:ext cx="1656000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Picture 1" descr="PPT-C1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9" t="87274" r="76073" b="8001"/>
          <a:stretch/>
        </p:blipFill>
        <p:spPr>
          <a:xfrm>
            <a:off x="8528984" y="6529971"/>
            <a:ext cx="1200001" cy="216000"/>
          </a:xfrm>
          <a:prstGeom prst="rect">
            <a:avLst/>
          </a:prstGeom>
        </p:spPr>
      </p:pic>
      <p:sp>
        <p:nvSpPr>
          <p:cNvPr id="14" name="Line 8"/>
          <p:cNvSpPr>
            <a:spLocks noChangeShapeType="1"/>
          </p:cNvSpPr>
          <p:nvPr/>
        </p:nvSpPr>
        <p:spPr bwMode="auto">
          <a:xfrm>
            <a:off x="2" y="6446475"/>
            <a:ext cx="9896475" cy="0"/>
          </a:xfrm>
          <a:prstGeom prst="line">
            <a:avLst/>
          </a:prstGeom>
          <a:noFill/>
          <a:ln w="6350">
            <a:solidFill>
              <a:srgbClr val="B2B2B2"/>
            </a:solidFill>
            <a:round/>
            <a:headEnd/>
            <a:tailEnd/>
          </a:ln>
          <a:effectLst/>
        </p:spPr>
        <p:txBody>
          <a:bodyPr wrap="none" lIns="91407" tIns="45704" rIns="91407" bIns="46783" anchor="ctr"/>
          <a:lstStyle/>
          <a:p>
            <a:pPr defTabSz="91407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>
              <a:solidFill>
                <a:srgbClr val="000000"/>
              </a:solidFill>
            </a:endParaRPr>
          </a:p>
        </p:txBody>
      </p:sp>
      <p:pic>
        <p:nvPicPr>
          <p:cNvPr id="15" name="Picture 7" descr="a3"/>
          <p:cNvPicPr>
            <a:picLocks noChangeAspect="1" noChangeArrowheads="1"/>
          </p:cNvPicPr>
          <p:nvPr/>
        </p:nvPicPr>
        <p:blipFill>
          <a:blip r:embed="rId6" cstate="print"/>
          <a:srcRect b="88460"/>
          <a:stretch>
            <a:fillRect/>
          </a:stretch>
        </p:blipFill>
        <p:spPr bwMode="auto">
          <a:xfrm>
            <a:off x="0" y="-7938"/>
            <a:ext cx="9906000" cy="65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01581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325" rtl="0" eaLnBrk="1" latinLnBrk="1" hangingPunct="1"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72" indent="-342872" algn="l" defTabSz="91432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89" indent="-285727" algn="l" defTabSz="91432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07" indent="-228582" algn="l" defTabSz="914325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69" indent="-228582" algn="l" defTabSz="91432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32" indent="-228582" algn="l" defTabSz="91432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95" indent="-228582" algn="l" defTabSz="91432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7" indent="-228582" algn="l" defTabSz="91432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20" indent="-228582" algn="l" defTabSz="91432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82" indent="-228582" algn="l" defTabSz="91432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32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3" algn="l" defTabSz="91432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5" algn="l" defTabSz="91432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8" algn="l" defTabSz="91432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50" algn="l" defTabSz="91432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14" algn="l" defTabSz="91432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76" algn="l" defTabSz="91432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9" algn="l" defTabSz="91432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01" algn="l" defTabSz="91432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57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" y="91"/>
            <a:ext cx="9906000" cy="595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20"/>
          <p:cNvSpPr>
            <a:spLocks noChangeShapeType="1"/>
          </p:cNvSpPr>
          <p:nvPr/>
        </p:nvSpPr>
        <p:spPr bwMode="auto">
          <a:xfrm>
            <a:off x="-6335" y="6524625"/>
            <a:ext cx="9912352" cy="0"/>
          </a:xfrm>
          <a:prstGeom prst="line">
            <a:avLst/>
          </a:prstGeom>
          <a:noFill/>
          <a:ln w="635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bIns="351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050">
              <a:solidFill>
                <a:srgbClr val="000000"/>
              </a:solidFill>
              <a:ea typeface="굴림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82372" y="6598767"/>
            <a:ext cx="2343311" cy="216000"/>
            <a:chOff x="125464" y="6597352"/>
            <a:chExt cx="2163056" cy="216000"/>
          </a:xfrm>
        </p:grpSpPr>
        <p:pic>
          <p:nvPicPr>
            <p:cNvPr id="9" name="Picture 1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64" y="6623011"/>
              <a:ext cx="489993" cy="147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/>
            <p:cNvPicPr preferRelativeResize="0"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520" y="6597352"/>
              <a:ext cx="1656000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그림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36193" y="6562767"/>
            <a:ext cx="1216933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672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685740" rtl="0" eaLnBrk="1" latinLnBrk="1" hangingPunct="1">
        <a:spcBef>
          <a:spcPct val="0"/>
        </a:spcBef>
        <a:buNone/>
        <a:defRPr sz="33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53" indent="-257153" algn="l" defTabSz="68574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64" indent="-214294" algn="l" defTabSz="685740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75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725" kern="1200">
          <a:solidFill>
            <a:schemeClr val="tx1"/>
          </a:solidFill>
          <a:latin typeface="+mn-lt"/>
          <a:ea typeface="+mn-ea"/>
          <a:cs typeface="+mn-cs"/>
        </a:defRPr>
      </a:lvl3pPr>
      <a:lvl4pPr marL="1200045" indent="-171436" algn="l" defTabSz="685740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15" indent="-171436" algn="l" defTabSz="685740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785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55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25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96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1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8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51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2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9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6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57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" y="93"/>
            <a:ext cx="9906000" cy="595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20"/>
          <p:cNvSpPr>
            <a:spLocks noChangeShapeType="1"/>
          </p:cNvSpPr>
          <p:nvPr/>
        </p:nvSpPr>
        <p:spPr bwMode="auto">
          <a:xfrm>
            <a:off x="-6335" y="6524625"/>
            <a:ext cx="9912352" cy="0"/>
          </a:xfrm>
          <a:prstGeom prst="line">
            <a:avLst/>
          </a:prstGeom>
          <a:noFill/>
          <a:ln w="635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bIns="324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969">
              <a:solidFill>
                <a:srgbClr val="000000"/>
              </a:solidFill>
              <a:ea typeface="굴림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82372" y="6598767"/>
            <a:ext cx="2343311" cy="216000"/>
            <a:chOff x="125464" y="6597352"/>
            <a:chExt cx="2163056" cy="216000"/>
          </a:xfrm>
        </p:grpSpPr>
        <p:pic>
          <p:nvPicPr>
            <p:cNvPr id="9" name="Picture 1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64" y="6623011"/>
              <a:ext cx="489993" cy="147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/>
            <p:cNvPicPr preferRelativeResize="0"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520" y="6597352"/>
              <a:ext cx="1656000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그림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36194" y="6562767"/>
            <a:ext cx="1216933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963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633007" rtl="0" eaLnBrk="1" latinLnBrk="1" hangingPunct="1">
        <a:spcBef>
          <a:spcPct val="0"/>
        </a:spcBef>
        <a:buNone/>
        <a:defRPr sz="311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7378" indent="-237378" algn="l" defTabSz="633007" rtl="0" eaLnBrk="1" latinLnBrk="1" hangingPunct="1">
        <a:spcBef>
          <a:spcPct val="20000"/>
        </a:spcBef>
        <a:buFont typeface="Arial" pitchFamily="34" charset="0"/>
        <a:buChar char="•"/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14318" indent="-197815" algn="l" defTabSz="633007" rtl="0" eaLnBrk="1" latinLnBrk="1" hangingPunct="1">
        <a:spcBef>
          <a:spcPct val="20000"/>
        </a:spcBef>
        <a:buFont typeface="Arial" pitchFamily="34" charset="0"/>
        <a:buChar char="–"/>
        <a:defRPr sz="1939" kern="1200">
          <a:solidFill>
            <a:schemeClr val="tx1"/>
          </a:solidFill>
          <a:latin typeface="+mn-lt"/>
          <a:ea typeface="+mn-ea"/>
          <a:cs typeface="+mn-cs"/>
        </a:defRPr>
      </a:lvl2pPr>
      <a:lvl3pPr marL="791258" indent="-158253" algn="l" defTabSz="633007" rtl="0" eaLnBrk="1" latinLnBrk="1" hangingPunct="1">
        <a:spcBef>
          <a:spcPct val="20000"/>
        </a:spcBef>
        <a:buFont typeface="Arial" pitchFamily="34" charset="0"/>
        <a:buChar char="•"/>
        <a:defRPr sz="1592" kern="1200">
          <a:solidFill>
            <a:schemeClr val="tx1"/>
          </a:solidFill>
          <a:latin typeface="+mn-lt"/>
          <a:ea typeface="+mn-ea"/>
          <a:cs typeface="+mn-cs"/>
        </a:defRPr>
      </a:lvl3pPr>
      <a:lvl4pPr marL="1107762" indent="-158253" algn="l" defTabSz="633007" rtl="0" eaLnBrk="1" latinLnBrk="1" hangingPunct="1">
        <a:spcBef>
          <a:spcPct val="20000"/>
        </a:spcBef>
        <a:buFont typeface="Arial" pitchFamily="34" charset="0"/>
        <a:buChar char="–"/>
        <a:defRPr sz="1385" kern="1200">
          <a:solidFill>
            <a:schemeClr val="tx1"/>
          </a:solidFill>
          <a:latin typeface="+mn-lt"/>
          <a:ea typeface="+mn-ea"/>
          <a:cs typeface="+mn-cs"/>
        </a:defRPr>
      </a:lvl4pPr>
      <a:lvl5pPr marL="1424265" indent="-158253" algn="l" defTabSz="633007" rtl="0" eaLnBrk="1" latinLnBrk="1" hangingPunct="1">
        <a:spcBef>
          <a:spcPct val="20000"/>
        </a:spcBef>
        <a:buFont typeface="Arial" pitchFamily="34" charset="0"/>
        <a:buChar char="»"/>
        <a:defRPr sz="1385" kern="1200">
          <a:solidFill>
            <a:schemeClr val="tx1"/>
          </a:solidFill>
          <a:latin typeface="+mn-lt"/>
          <a:ea typeface="+mn-ea"/>
          <a:cs typeface="+mn-cs"/>
        </a:defRPr>
      </a:lvl5pPr>
      <a:lvl6pPr marL="1740768" indent="-158253" algn="l" defTabSz="633007" rtl="0" eaLnBrk="1" latinLnBrk="1" hangingPunct="1">
        <a:spcBef>
          <a:spcPct val="20000"/>
        </a:spcBef>
        <a:buFont typeface="Arial" pitchFamily="34" charset="0"/>
        <a:buChar char="•"/>
        <a:defRPr sz="1385" kern="1200">
          <a:solidFill>
            <a:schemeClr val="tx1"/>
          </a:solidFill>
          <a:latin typeface="+mn-lt"/>
          <a:ea typeface="+mn-ea"/>
          <a:cs typeface="+mn-cs"/>
        </a:defRPr>
      </a:lvl6pPr>
      <a:lvl7pPr marL="2057271" indent="-158253" algn="l" defTabSz="633007" rtl="0" eaLnBrk="1" latinLnBrk="1" hangingPunct="1">
        <a:spcBef>
          <a:spcPct val="20000"/>
        </a:spcBef>
        <a:buFont typeface="Arial" pitchFamily="34" charset="0"/>
        <a:buChar char="•"/>
        <a:defRPr sz="1385" kern="1200">
          <a:solidFill>
            <a:schemeClr val="tx1"/>
          </a:solidFill>
          <a:latin typeface="+mn-lt"/>
          <a:ea typeface="+mn-ea"/>
          <a:cs typeface="+mn-cs"/>
        </a:defRPr>
      </a:lvl7pPr>
      <a:lvl8pPr marL="2373775" indent="-158253" algn="l" defTabSz="633007" rtl="0" eaLnBrk="1" latinLnBrk="1" hangingPunct="1">
        <a:spcBef>
          <a:spcPct val="20000"/>
        </a:spcBef>
        <a:buFont typeface="Arial" pitchFamily="34" charset="0"/>
        <a:buChar char="•"/>
        <a:defRPr sz="1385" kern="1200">
          <a:solidFill>
            <a:schemeClr val="tx1"/>
          </a:solidFill>
          <a:latin typeface="+mn-lt"/>
          <a:ea typeface="+mn-ea"/>
          <a:cs typeface="+mn-cs"/>
        </a:defRPr>
      </a:lvl8pPr>
      <a:lvl9pPr marL="2690279" indent="-158253" algn="l" defTabSz="633007" rtl="0" eaLnBrk="1" latinLnBrk="1" hangingPunct="1">
        <a:spcBef>
          <a:spcPct val="20000"/>
        </a:spcBef>
        <a:buFont typeface="Arial" pitchFamily="34" charset="0"/>
        <a:buChar char="•"/>
        <a:defRPr sz="13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33007" rtl="0" eaLnBrk="1" latinLnBrk="1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1pPr>
      <a:lvl2pPr marL="316503" algn="l" defTabSz="633007" rtl="0" eaLnBrk="1" latinLnBrk="1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2pPr>
      <a:lvl3pPr marL="633007" algn="l" defTabSz="633007" rtl="0" eaLnBrk="1" latinLnBrk="1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3pPr>
      <a:lvl4pPr marL="949510" algn="l" defTabSz="633007" rtl="0" eaLnBrk="1" latinLnBrk="1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4pPr>
      <a:lvl5pPr marL="1266013" algn="l" defTabSz="633007" rtl="0" eaLnBrk="1" latinLnBrk="1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5pPr>
      <a:lvl6pPr marL="1582517" algn="l" defTabSz="633007" rtl="0" eaLnBrk="1" latinLnBrk="1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6pPr>
      <a:lvl7pPr marL="1899020" algn="l" defTabSz="633007" rtl="0" eaLnBrk="1" latinLnBrk="1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7pPr>
      <a:lvl8pPr marL="2215523" algn="l" defTabSz="633007" rtl="0" eaLnBrk="1" latinLnBrk="1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8pPr>
      <a:lvl9pPr marL="2532026" algn="l" defTabSz="633007" rtl="0" eaLnBrk="1" latinLnBrk="1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078" y="6616410"/>
            <a:ext cx="1713470" cy="182809"/>
          </a:xfrm>
          <a:prstGeom prst="rect">
            <a:avLst/>
          </a:prstGeom>
        </p:spPr>
      </p:pic>
      <p:grpSp>
        <p:nvGrpSpPr>
          <p:cNvPr id="6" name="그룹 5"/>
          <p:cNvGrpSpPr/>
          <p:nvPr/>
        </p:nvGrpSpPr>
        <p:grpSpPr>
          <a:xfrm>
            <a:off x="125468" y="6597352"/>
            <a:ext cx="2163056" cy="216000"/>
            <a:chOff x="125464" y="6597352"/>
            <a:chExt cx="2163056" cy="216000"/>
          </a:xfrm>
        </p:grpSpPr>
        <p:pic>
          <p:nvPicPr>
            <p:cNvPr id="7" name="Picture 1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64" y="6623011"/>
              <a:ext cx="489993" cy="147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2"/>
            <p:cNvPicPr preferRelativeResize="0"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520" y="6597352"/>
              <a:ext cx="1656000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968608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125468" y="6597352"/>
            <a:ext cx="2163056" cy="216000"/>
            <a:chOff x="125464" y="6597352"/>
            <a:chExt cx="2163056" cy="216000"/>
          </a:xfrm>
        </p:grpSpPr>
        <p:pic>
          <p:nvPicPr>
            <p:cNvPr id="7" name="Picture 1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64" y="6623011"/>
              <a:ext cx="489993" cy="147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2"/>
            <p:cNvPicPr preferRelativeResize="0"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520" y="6597352"/>
              <a:ext cx="1656000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그림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6193" y="6562767"/>
            <a:ext cx="1216933" cy="252000"/>
          </a:xfrm>
          <a:prstGeom prst="rect">
            <a:avLst/>
          </a:prstGeom>
        </p:spPr>
      </p:pic>
      <p:sp>
        <p:nvSpPr>
          <p:cNvPr id="11" name="Line 20"/>
          <p:cNvSpPr>
            <a:spLocks noChangeShapeType="1"/>
          </p:cNvSpPr>
          <p:nvPr/>
        </p:nvSpPr>
        <p:spPr bwMode="auto">
          <a:xfrm>
            <a:off x="-6335" y="6524625"/>
            <a:ext cx="9912352" cy="0"/>
          </a:xfrm>
          <a:prstGeom prst="line">
            <a:avLst/>
          </a:prstGeom>
          <a:noFill/>
          <a:ln w="635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bIns="351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050">
              <a:solidFill>
                <a:srgbClr val="000000"/>
              </a:solidFill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50150454"/>
      </p:ext>
    </p:extLst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슬라이드 번호 개체 틀 3"/>
          <p:cNvSpPr>
            <a:spLocks noGrp="1"/>
          </p:cNvSpPr>
          <p:nvPr>
            <p:ph type="sldNum" sz="quarter" idx="4"/>
          </p:nvPr>
        </p:nvSpPr>
        <p:spPr>
          <a:xfrm>
            <a:off x="7545288" y="6492881"/>
            <a:ext cx="2311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641F7C93-62DD-4BF7-9E90-9D266EFBBBF1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r>
              <a:rPr lang="en-US" altLang="ko-KR" dirty="0" smtClean="0">
                <a:solidFill>
                  <a:prstClr val="black"/>
                </a:solidFill>
              </a:rPr>
              <a:t>/</a:t>
            </a:r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5" name="Picture 1" descr="02.jp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4"/>
            <a:ext cx="9906000" cy="646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894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57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" y="91"/>
            <a:ext cx="9906000" cy="595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20"/>
          <p:cNvSpPr>
            <a:spLocks noChangeShapeType="1"/>
          </p:cNvSpPr>
          <p:nvPr/>
        </p:nvSpPr>
        <p:spPr bwMode="auto">
          <a:xfrm>
            <a:off x="-6335" y="6524625"/>
            <a:ext cx="9912352" cy="0"/>
          </a:xfrm>
          <a:prstGeom prst="line">
            <a:avLst/>
          </a:prstGeom>
          <a:noFill/>
          <a:ln w="635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bIns="351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050">
              <a:solidFill>
                <a:srgbClr val="000000"/>
              </a:solidFill>
              <a:ea typeface="굴림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82372" y="6598767"/>
            <a:ext cx="2343311" cy="216000"/>
            <a:chOff x="125464" y="6597352"/>
            <a:chExt cx="2163056" cy="216000"/>
          </a:xfrm>
        </p:grpSpPr>
        <p:pic>
          <p:nvPicPr>
            <p:cNvPr id="9" name="Picture 1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64" y="6623011"/>
              <a:ext cx="489993" cy="147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/>
            <p:cNvPicPr preferRelativeResize="0"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520" y="6597352"/>
              <a:ext cx="1656000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그림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36193" y="6562767"/>
            <a:ext cx="1216933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803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685740" rtl="0" eaLnBrk="1" latinLnBrk="1" hangingPunct="1">
        <a:spcBef>
          <a:spcPct val="0"/>
        </a:spcBef>
        <a:buNone/>
        <a:defRPr sz="33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53" indent="-257153" algn="l" defTabSz="68574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64" indent="-214294" algn="l" defTabSz="685740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75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725" kern="1200">
          <a:solidFill>
            <a:schemeClr val="tx1"/>
          </a:solidFill>
          <a:latin typeface="+mn-lt"/>
          <a:ea typeface="+mn-ea"/>
          <a:cs typeface="+mn-cs"/>
        </a:defRPr>
      </a:lvl3pPr>
      <a:lvl4pPr marL="1200045" indent="-171436" algn="l" defTabSz="685740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15" indent="-171436" algn="l" defTabSz="685740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785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55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25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96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1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8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51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2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9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6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87987" y="6542647"/>
            <a:ext cx="2163056" cy="216000"/>
            <a:chOff x="125464" y="6597352"/>
            <a:chExt cx="2163056" cy="216000"/>
          </a:xfrm>
        </p:grpSpPr>
        <p:pic>
          <p:nvPicPr>
            <p:cNvPr id="5" name="Picture 1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64" y="6623011"/>
              <a:ext cx="489993" cy="147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2"/>
            <p:cNvPicPr preferRelativeResize="0"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520" y="6597352"/>
              <a:ext cx="1656000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1" descr="PPT-C1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9" t="87274" r="76073" b="8001"/>
          <a:stretch/>
        </p:blipFill>
        <p:spPr>
          <a:xfrm>
            <a:off x="8528984" y="6529971"/>
            <a:ext cx="1200001" cy="216000"/>
          </a:xfrm>
          <a:prstGeom prst="rect">
            <a:avLst/>
          </a:prstGeom>
        </p:spPr>
      </p:pic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2" y="6446475"/>
            <a:ext cx="9896475" cy="0"/>
          </a:xfrm>
          <a:prstGeom prst="line">
            <a:avLst/>
          </a:prstGeom>
          <a:noFill/>
          <a:ln w="6350">
            <a:solidFill>
              <a:srgbClr val="B2B2B2"/>
            </a:solidFill>
            <a:round/>
            <a:headEnd/>
            <a:tailEnd/>
          </a:ln>
          <a:effectLst/>
        </p:spPr>
        <p:txBody>
          <a:bodyPr wrap="none" lIns="91407" tIns="45704" rIns="91407" bIns="46783" anchor="ctr"/>
          <a:lstStyle/>
          <a:p>
            <a:pPr defTabSz="91407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>
              <a:solidFill>
                <a:srgbClr val="000000"/>
              </a:solidFill>
            </a:endParaRPr>
          </a:p>
        </p:txBody>
      </p:sp>
      <p:pic>
        <p:nvPicPr>
          <p:cNvPr id="9" name="Picture 7" descr="a3"/>
          <p:cNvPicPr>
            <a:picLocks noChangeAspect="1" noChangeArrowheads="1"/>
          </p:cNvPicPr>
          <p:nvPr/>
        </p:nvPicPr>
        <p:blipFill>
          <a:blip r:embed="rId6" cstate="print"/>
          <a:srcRect b="88460"/>
          <a:stretch>
            <a:fillRect/>
          </a:stretch>
        </p:blipFill>
        <p:spPr bwMode="auto">
          <a:xfrm>
            <a:off x="0" y="-7938"/>
            <a:ext cx="9906000" cy="65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82841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22041" algn="l" rtl="0" eaLnBrk="1" fontAlgn="base" latinLnBrk="1" hangingPunct="1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844083" algn="l" rtl="0" eaLnBrk="1" fontAlgn="base" latinLnBrk="1" hangingPunct="1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266124" algn="l" rtl="0" eaLnBrk="1" fontAlgn="base" latinLnBrk="1" hangingPunct="1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688165" algn="l" rtl="0" eaLnBrk="1" fontAlgn="base" latinLnBrk="1" hangingPunct="1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16531" indent="-316531" algn="l" rtl="0" eaLnBrk="1" fontAlgn="base" latinLnBrk="1" hangingPunct="1">
        <a:spcBef>
          <a:spcPct val="20000"/>
        </a:spcBef>
        <a:spcAft>
          <a:spcPct val="0"/>
        </a:spcAft>
        <a:defRPr kumimoji="1" sz="1292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1pPr>
      <a:lvl2pPr marL="685817" indent="-263776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1292">
          <a:solidFill>
            <a:schemeClr val="tx1"/>
          </a:solidFill>
          <a:latin typeface="+mn-lt"/>
          <a:ea typeface="+mn-ea"/>
        </a:defRPr>
      </a:lvl2pPr>
      <a:lvl3pPr marL="1055103" indent="-211021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1292">
          <a:solidFill>
            <a:schemeClr val="tx1"/>
          </a:solidFill>
          <a:latin typeface="+mn-lt"/>
          <a:ea typeface="+mn-ea"/>
        </a:defRPr>
      </a:lvl3pPr>
      <a:lvl4pPr marL="1477145" indent="-211021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1292">
          <a:solidFill>
            <a:schemeClr val="tx1"/>
          </a:solidFill>
          <a:latin typeface="+mn-lt"/>
          <a:ea typeface="+mn-ea"/>
        </a:defRPr>
      </a:lvl4pPr>
      <a:lvl5pPr marL="1899186" indent="-211021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1292">
          <a:solidFill>
            <a:schemeClr val="tx1"/>
          </a:solidFill>
          <a:latin typeface="+mn-lt"/>
          <a:ea typeface="+mn-ea"/>
        </a:defRPr>
      </a:lvl5pPr>
      <a:lvl6pPr marL="2321227" indent="-211021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1292">
          <a:solidFill>
            <a:schemeClr val="tx1"/>
          </a:solidFill>
          <a:latin typeface="+mn-lt"/>
          <a:ea typeface="+mn-ea"/>
        </a:defRPr>
      </a:lvl6pPr>
      <a:lvl7pPr marL="2743269" indent="-211021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1292">
          <a:solidFill>
            <a:schemeClr val="tx1"/>
          </a:solidFill>
          <a:latin typeface="+mn-lt"/>
          <a:ea typeface="+mn-ea"/>
        </a:defRPr>
      </a:lvl7pPr>
      <a:lvl8pPr marL="3165310" indent="-211021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1292">
          <a:solidFill>
            <a:schemeClr val="tx1"/>
          </a:solidFill>
          <a:latin typeface="+mn-lt"/>
          <a:ea typeface="+mn-ea"/>
        </a:defRPr>
      </a:lvl8pPr>
      <a:lvl9pPr marL="3587351" indent="-211021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1292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87987" y="6542647"/>
            <a:ext cx="2163056" cy="216000"/>
            <a:chOff x="125464" y="6597352"/>
            <a:chExt cx="2163056" cy="216000"/>
          </a:xfrm>
        </p:grpSpPr>
        <p:pic>
          <p:nvPicPr>
            <p:cNvPr id="5" name="Picture 1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64" y="6623011"/>
              <a:ext cx="489993" cy="147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2"/>
            <p:cNvPicPr preferRelativeResize="0"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520" y="6597352"/>
              <a:ext cx="1656000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1" descr="PPT-C1.jp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9" t="87274" r="76073" b="8001"/>
          <a:stretch/>
        </p:blipFill>
        <p:spPr>
          <a:xfrm>
            <a:off x="8528984" y="6529971"/>
            <a:ext cx="1200001" cy="216000"/>
          </a:xfrm>
          <a:prstGeom prst="rect">
            <a:avLst/>
          </a:prstGeom>
        </p:spPr>
      </p:pic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2" y="6446475"/>
            <a:ext cx="9896475" cy="0"/>
          </a:xfrm>
          <a:prstGeom prst="line">
            <a:avLst/>
          </a:prstGeom>
          <a:noFill/>
          <a:ln w="6350">
            <a:solidFill>
              <a:srgbClr val="B2B2B2"/>
            </a:solidFill>
            <a:round/>
            <a:headEnd/>
            <a:tailEnd/>
          </a:ln>
          <a:effectLst/>
        </p:spPr>
        <p:txBody>
          <a:bodyPr wrap="none" lIns="91407" tIns="45704" rIns="91407" bIns="46783" anchor="ctr"/>
          <a:lstStyle/>
          <a:p>
            <a:pPr defTabSz="91407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>
              <a:solidFill>
                <a:srgbClr val="000000"/>
              </a:solidFill>
            </a:endParaRPr>
          </a:p>
        </p:txBody>
      </p:sp>
      <p:pic>
        <p:nvPicPr>
          <p:cNvPr id="9" name="Picture 7" descr="a3"/>
          <p:cNvPicPr>
            <a:picLocks noChangeAspect="1" noChangeArrowheads="1"/>
          </p:cNvPicPr>
          <p:nvPr/>
        </p:nvPicPr>
        <p:blipFill>
          <a:blip r:embed="rId8" cstate="print"/>
          <a:srcRect b="88460"/>
          <a:stretch>
            <a:fillRect/>
          </a:stretch>
        </p:blipFill>
        <p:spPr bwMode="auto">
          <a:xfrm>
            <a:off x="0" y="-7938"/>
            <a:ext cx="9906000" cy="65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71377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22041" algn="l" rtl="0" eaLnBrk="1" fontAlgn="base" latinLnBrk="1" hangingPunct="1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844083" algn="l" rtl="0" eaLnBrk="1" fontAlgn="base" latinLnBrk="1" hangingPunct="1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266124" algn="l" rtl="0" eaLnBrk="1" fontAlgn="base" latinLnBrk="1" hangingPunct="1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688165" algn="l" rtl="0" eaLnBrk="1" fontAlgn="base" latinLnBrk="1" hangingPunct="1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16531" indent="-316531" algn="l" rtl="0" eaLnBrk="1" fontAlgn="base" latinLnBrk="1" hangingPunct="1">
        <a:spcBef>
          <a:spcPct val="20000"/>
        </a:spcBef>
        <a:spcAft>
          <a:spcPct val="0"/>
        </a:spcAft>
        <a:defRPr kumimoji="1" sz="1292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1pPr>
      <a:lvl2pPr marL="685817" indent="-263776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1292">
          <a:solidFill>
            <a:schemeClr val="tx1"/>
          </a:solidFill>
          <a:latin typeface="+mn-lt"/>
          <a:ea typeface="+mn-ea"/>
        </a:defRPr>
      </a:lvl2pPr>
      <a:lvl3pPr marL="1055103" indent="-211021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1292">
          <a:solidFill>
            <a:schemeClr val="tx1"/>
          </a:solidFill>
          <a:latin typeface="+mn-lt"/>
          <a:ea typeface="+mn-ea"/>
        </a:defRPr>
      </a:lvl3pPr>
      <a:lvl4pPr marL="1477145" indent="-211021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1292">
          <a:solidFill>
            <a:schemeClr val="tx1"/>
          </a:solidFill>
          <a:latin typeface="+mn-lt"/>
          <a:ea typeface="+mn-ea"/>
        </a:defRPr>
      </a:lvl4pPr>
      <a:lvl5pPr marL="1899186" indent="-211021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1292">
          <a:solidFill>
            <a:schemeClr val="tx1"/>
          </a:solidFill>
          <a:latin typeface="+mn-lt"/>
          <a:ea typeface="+mn-ea"/>
        </a:defRPr>
      </a:lvl5pPr>
      <a:lvl6pPr marL="2321227" indent="-211021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1292">
          <a:solidFill>
            <a:schemeClr val="tx1"/>
          </a:solidFill>
          <a:latin typeface="+mn-lt"/>
          <a:ea typeface="+mn-ea"/>
        </a:defRPr>
      </a:lvl6pPr>
      <a:lvl7pPr marL="2743269" indent="-211021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1292">
          <a:solidFill>
            <a:schemeClr val="tx1"/>
          </a:solidFill>
          <a:latin typeface="+mn-lt"/>
          <a:ea typeface="+mn-ea"/>
        </a:defRPr>
      </a:lvl7pPr>
      <a:lvl8pPr marL="3165310" indent="-211021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1292">
          <a:solidFill>
            <a:schemeClr val="tx1"/>
          </a:solidFill>
          <a:latin typeface="+mn-lt"/>
          <a:ea typeface="+mn-ea"/>
        </a:defRPr>
      </a:lvl8pPr>
      <a:lvl9pPr marL="3587351" indent="-211021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1292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57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" y="91"/>
            <a:ext cx="9906000" cy="595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20"/>
          <p:cNvSpPr>
            <a:spLocks noChangeShapeType="1"/>
          </p:cNvSpPr>
          <p:nvPr/>
        </p:nvSpPr>
        <p:spPr bwMode="auto">
          <a:xfrm>
            <a:off x="-6335" y="6524625"/>
            <a:ext cx="9912352" cy="0"/>
          </a:xfrm>
          <a:prstGeom prst="line">
            <a:avLst/>
          </a:prstGeom>
          <a:noFill/>
          <a:ln w="635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bIns="351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050">
              <a:solidFill>
                <a:srgbClr val="000000"/>
              </a:solidFill>
              <a:ea typeface="굴림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82372" y="6598767"/>
            <a:ext cx="2343311" cy="216000"/>
            <a:chOff x="125464" y="6597352"/>
            <a:chExt cx="2163056" cy="216000"/>
          </a:xfrm>
        </p:grpSpPr>
        <p:pic>
          <p:nvPicPr>
            <p:cNvPr id="9" name="Picture 1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64" y="6623011"/>
              <a:ext cx="489993" cy="147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/>
            <p:cNvPicPr preferRelativeResize="0"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520" y="6597352"/>
              <a:ext cx="1656000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그림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36193" y="6562767"/>
            <a:ext cx="1216933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195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685740" rtl="0" eaLnBrk="1" latinLnBrk="1" hangingPunct="1">
        <a:spcBef>
          <a:spcPct val="0"/>
        </a:spcBef>
        <a:buNone/>
        <a:defRPr sz="33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53" indent="-257153" algn="l" defTabSz="68574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64" indent="-214294" algn="l" defTabSz="685740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75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725" kern="1200">
          <a:solidFill>
            <a:schemeClr val="tx1"/>
          </a:solidFill>
          <a:latin typeface="+mn-lt"/>
          <a:ea typeface="+mn-ea"/>
          <a:cs typeface="+mn-cs"/>
        </a:defRPr>
      </a:lvl3pPr>
      <a:lvl4pPr marL="1200045" indent="-171436" algn="l" defTabSz="685740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15" indent="-171436" algn="l" defTabSz="685740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785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55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25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96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1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8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51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2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9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6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3F70C-A8E9-421B-842E-A9FFAC756CC3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2024-08-29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150A8-F7CF-49EB-8066-43B8A46F387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7" descr="a3"/>
          <p:cNvPicPr preferRelativeResize="0">
            <a:picLocks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473" y="159"/>
            <a:ext cx="9909175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3474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  <p:sldLayoutId id="2147483750" r:id="rId18"/>
    <p:sldLayoutId id="2147483751" r:id="rId19"/>
    <p:sldLayoutId id="2147483752" r:id="rId20"/>
    <p:sldLayoutId id="2147483753" r:id="rId21"/>
    <p:sldLayoutId id="2147483754" r:id="rId2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5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" y="92"/>
            <a:ext cx="9906000" cy="595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20"/>
          <p:cNvSpPr>
            <a:spLocks noChangeShapeType="1"/>
          </p:cNvSpPr>
          <p:nvPr/>
        </p:nvSpPr>
        <p:spPr bwMode="auto">
          <a:xfrm>
            <a:off x="-6335" y="6524625"/>
            <a:ext cx="9912351" cy="0"/>
          </a:xfrm>
          <a:prstGeom prst="line">
            <a:avLst/>
          </a:prstGeom>
          <a:noFill/>
          <a:ln w="635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bIns="351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050">
              <a:solidFill>
                <a:srgbClr val="000000"/>
              </a:solidFill>
              <a:ea typeface="굴림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82372" y="6598767"/>
            <a:ext cx="2343311" cy="216000"/>
            <a:chOff x="125464" y="6597352"/>
            <a:chExt cx="2163056" cy="216000"/>
          </a:xfrm>
        </p:grpSpPr>
        <p:pic>
          <p:nvPicPr>
            <p:cNvPr id="9" name="Picture 1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64" y="6623011"/>
              <a:ext cx="489993" cy="147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/>
            <p:cNvPicPr preferRelativeResize="0"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520" y="6597352"/>
              <a:ext cx="1656000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그림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6193" y="6562767"/>
            <a:ext cx="1216933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072117"/>
      </p:ext>
    </p:extLst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hf hdr="0" ftr="0" dt="0"/>
  <p:txStyles>
    <p:titleStyle>
      <a:lvl1pPr algn="ctr" defTabSz="685740" rtl="0" eaLnBrk="1" latinLnBrk="1" hangingPunct="1">
        <a:spcBef>
          <a:spcPct val="0"/>
        </a:spcBef>
        <a:buNone/>
        <a:defRPr sz="33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53" indent="-257153" algn="l" defTabSz="68574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64" indent="-214294" algn="l" defTabSz="685740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75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725" kern="1200">
          <a:solidFill>
            <a:schemeClr val="tx1"/>
          </a:solidFill>
          <a:latin typeface="+mn-lt"/>
          <a:ea typeface="+mn-ea"/>
          <a:cs typeface="+mn-cs"/>
        </a:defRPr>
      </a:lvl3pPr>
      <a:lvl4pPr marL="1200045" indent="-171436" algn="l" defTabSz="685740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15" indent="-171436" algn="l" defTabSz="685740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785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55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25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96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1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8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51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2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9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6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5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" y="101"/>
            <a:ext cx="9906000" cy="595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20"/>
          <p:cNvSpPr>
            <a:spLocks noChangeShapeType="1"/>
          </p:cNvSpPr>
          <p:nvPr/>
        </p:nvSpPr>
        <p:spPr bwMode="auto">
          <a:xfrm>
            <a:off x="-6335" y="6524625"/>
            <a:ext cx="9912352" cy="0"/>
          </a:xfrm>
          <a:prstGeom prst="line">
            <a:avLst/>
          </a:prstGeom>
          <a:noFill/>
          <a:ln w="635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bIns="351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050">
              <a:solidFill>
                <a:srgbClr val="000000"/>
              </a:solidFill>
              <a:ea typeface="굴림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82372" y="6598767"/>
            <a:ext cx="2343311" cy="216000"/>
            <a:chOff x="125464" y="6597352"/>
            <a:chExt cx="2163056" cy="216000"/>
          </a:xfrm>
        </p:grpSpPr>
        <p:pic>
          <p:nvPicPr>
            <p:cNvPr id="9" name="Picture 1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64" y="6623011"/>
              <a:ext cx="489993" cy="147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/>
            <p:cNvPicPr preferRelativeResize="0"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520" y="6597352"/>
              <a:ext cx="1656000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그림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6198" y="6562767"/>
            <a:ext cx="1216933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241541"/>
      </p:ext>
    </p:extLst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hf hdr="0" ftr="0" dt="0"/>
  <p:txStyles>
    <p:titleStyle>
      <a:lvl1pPr algn="ctr" defTabSz="685740" rtl="0" eaLnBrk="1" latinLnBrk="1" hangingPunct="1">
        <a:spcBef>
          <a:spcPct val="0"/>
        </a:spcBef>
        <a:buNone/>
        <a:defRPr sz="33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53" indent="-257153" algn="l" defTabSz="68574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64" indent="-214294" algn="l" defTabSz="685740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75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725" kern="1200">
          <a:solidFill>
            <a:schemeClr val="tx1"/>
          </a:solidFill>
          <a:latin typeface="+mn-lt"/>
          <a:ea typeface="+mn-ea"/>
          <a:cs typeface="+mn-cs"/>
        </a:defRPr>
      </a:lvl3pPr>
      <a:lvl4pPr marL="1200045" indent="-171436" algn="l" defTabSz="685740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15" indent="-171436" algn="l" defTabSz="685740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785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55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25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96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1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8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51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2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9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6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5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" y="91"/>
            <a:ext cx="9906000" cy="595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20"/>
          <p:cNvSpPr>
            <a:spLocks noChangeShapeType="1"/>
          </p:cNvSpPr>
          <p:nvPr/>
        </p:nvSpPr>
        <p:spPr bwMode="auto">
          <a:xfrm>
            <a:off x="-6335" y="6524625"/>
            <a:ext cx="9912352" cy="0"/>
          </a:xfrm>
          <a:prstGeom prst="line">
            <a:avLst/>
          </a:prstGeom>
          <a:noFill/>
          <a:ln w="635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bIns="351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050">
              <a:solidFill>
                <a:srgbClr val="000000"/>
              </a:solidFill>
              <a:ea typeface="굴림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82372" y="6598767"/>
            <a:ext cx="2343311" cy="216000"/>
            <a:chOff x="125464" y="6597352"/>
            <a:chExt cx="2163056" cy="216000"/>
          </a:xfrm>
        </p:grpSpPr>
        <p:pic>
          <p:nvPicPr>
            <p:cNvPr id="9" name="Picture 1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64" y="6623011"/>
              <a:ext cx="489993" cy="147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/>
            <p:cNvPicPr preferRelativeResize="0"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520" y="6597352"/>
              <a:ext cx="1656000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그림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6193" y="6562767"/>
            <a:ext cx="1216933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057680"/>
      </p:ext>
    </p:extLst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hf hdr="0" ftr="0" dt="0"/>
  <p:txStyles>
    <p:titleStyle>
      <a:lvl1pPr algn="ctr" defTabSz="685740" rtl="0" eaLnBrk="1" latinLnBrk="1" hangingPunct="1">
        <a:spcBef>
          <a:spcPct val="0"/>
        </a:spcBef>
        <a:buNone/>
        <a:defRPr sz="33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53" indent="-257153" algn="l" defTabSz="68574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64" indent="-214294" algn="l" defTabSz="685740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75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725" kern="1200">
          <a:solidFill>
            <a:schemeClr val="tx1"/>
          </a:solidFill>
          <a:latin typeface="+mn-lt"/>
          <a:ea typeface="+mn-ea"/>
          <a:cs typeface="+mn-cs"/>
        </a:defRPr>
      </a:lvl3pPr>
      <a:lvl4pPr marL="1200045" indent="-171436" algn="l" defTabSz="685740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15" indent="-171436" algn="l" defTabSz="685740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785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55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25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96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1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8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51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2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9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6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125464" y="6597352"/>
            <a:ext cx="2163056" cy="216000"/>
            <a:chOff x="125464" y="6597352"/>
            <a:chExt cx="2163056" cy="216000"/>
          </a:xfrm>
        </p:grpSpPr>
        <p:pic>
          <p:nvPicPr>
            <p:cNvPr id="7" name="Picture 1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64" y="6623011"/>
              <a:ext cx="489993" cy="147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2"/>
            <p:cNvPicPr preferRelativeResize="0"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520" y="6597352"/>
              <a:ext cx="1656000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그림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6195" y="6562767"/>
            <a:ext cx="1216933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8172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20"/>
          <p:cNvSpPr>
            <a:spLocks noChangeShapeType="1"/>
          </p:cNvSpPr>
          <p:nvPr/>
        </p:nvSpPr>
        <p:spPr bwMode="auto">
          <a:xfrm>
            <a:off x="-6351" y="6524625"/>
            <a:ext cx="9913938" cy="0"/>
          </a:xfrm>
          <a:prstGeom prst="line">
            <a:avLst/>
          </a:prstGeom>
          <a:noFill/>
          <a:ln w="6350">
            <a:solidFill>
              <a:srgbClr val="B2B2B2"/>
            </a:solidFill>
            <a:round/>
            <a:headEnd/>
            <a:tailEnd/>
          </a:ln>
          <a:effectLst/>
        </p:spPr>
        <p:txBody>
          <a:bodyPr wrap="none" bIns="46800" anchor="ctr"/>
          <a:lstStyle/>
          <a:p>
            <a:pPr>
              <a:defRPr/>
            </a:pPr>
            <a:endParaRPr lang="ko-KR" altLang="en-US">
              <a:solidFill>
                <a:srgbClr val="000000"/>
              </a:solidFill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274687" y="6595403"/>
            <a:ext cx="2211741" cy="219600"/>
            <a:chOff x="274638" y="6593776"/>
            <a:chExt cx="2211387" cy="219600"/>
          </a:xfrm>
        </p:grpSpPr>
        <p:pic>
          <p:nvPicPr>
            <p:cNvPr id="6" name="Picture 1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74638" y="6623123"/>
              <a:ext cx="501650" cy="1609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r="25445" b="38116"/>
            <a:stretch/>
          </p:blipFill>
          <p:spPr>
            <a:xfrm>
              <a:off x="830263" y="6593776"/>
              <a:ext cx="1655762" cy="219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1012989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ctr" rtl="0" eaLnBrk="1" fontAlgn="base" latinLnBrk="1" hangingPunct="1">
        <a:spcBef>
          <a:spcPct val="0"/>
        </a:spcBef>
        <a:spcAft>
          <a:spcPct val="0"/>
        </a:spcAft>
        <a:defRPr kumimoji="1" sz="3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latinLnBrk="1" hangingPunct="1">
        <a:spcBef>
          <a:spcPct val="0"/>
        </a:spcBef>
        <a:spcAft>
          <a:spcPct val="0"/>
        </a:spcAft>
        <a:defRPr kumimoji="1" sz="3600" b="1">
          <a:solidFill>
            <a:schemeClr val="bg1"/>
          </a:solidFill>
          <a:latin typeface="굴림" pitchFamily="50" charset="-127"/>
          <a:ea typeface="굴림" pitchFamily="50" charset="-127"/>
        </a:defRPr>
      </a:lvl2pPr>
      <a:lvl3pPr algn="ctr" rtl="0" eaLnBrk="1" fontAlgn="base" latinLnBrk="1" hangingPunct="1">
        <a:spcBef>
          <a:spcPct val="0"/>
        </a:spcBef>
        <a:spcAft>
          <a:spcPct val="0"/>
        </a:spcAft>
        <a:defRPr kumimoji="1" sz="3600" b="1">
          <a:solidFill>
            <a:schemeClr val="bg1"/>
          </a:solidFill>
          <a:latin typeface="굴림" pitchFamily="50" charset="-127"/>
          <a:ea typeface="굴림" pitchFamily="50" charset="-127"/>
        </a:defRPr>
      </a:lvl3pPr>
      <a:lvl4pPr algn="ctr" rtl="0" eaLnBrk="1" fontAlgn="base" latinLnBrk="1" hangingPunct="1">
        <a:spcBef>
          <a:spcPct val="0"/>
        </a:spcBef>
        <a:spcAft>
          <a:spcPct val="0"/>
        </a:spcAft>
        <a:defRPr kumimoji="1" sz="3600" b="1">
          <a:solidFill>
            <a:schemeClr val="bg1"/>
          </a:solidFill>
          <a:latin typeface="굴림" pitchFamily="50" charset="-127"/>
          <a:ea typeface="굴림" pitchFamily="50" charset="-127"/>
        </a:defRPr>
      </a:lvl4pPr>
      <a:lvl5pPr algn="ctr" rtl="0" eaLnBrk="1" fontAlgn="base" latinLnBrk="1" hangingPunct="1">
        <a:spcBef>
          <a:spcPct val="0"/>
        </a:spcBef>
        <a:spcAft>
          <a:spcPct val="0"/>
        </a:spcAft>
        <a:defRPr kumimoji="1" sz="3600" b="1">
          <a:solidFill>
            <a:schemeClr val="bg1"/>
          </a:solidFill>
          <a:latin typeface="굴림" pitchFamily="50" charset="-127"/>
          <a:ea typeface="굴림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3600" b="1">
          <a:solidFill>
            <a:schemeClr val="bg1"/>
          </a:solidFill>
          <a:latin typeface="굴림" pitchFamily="50" charset="-127"/>
          <a:ea typeface="굴림" pitchFamily="50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3600" b="1">
          <a:solidFill>
            <a:schemeClr val="bg1"/>
          </a:solidFill>
          <a:latin typeface="굴림" pitchFamily="50" charset="-127"/>
          <a:ea typeface="굴림" pitchFamily="50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3600" b="1">
          <a:solidFill>
            <a:schemeClr val="bg1"/>
          </a:solidFill>
          <a:latin typeface="굴림" pitchFamily="50" charset="-127"/>
          <a:ea typeface="굴림" pitchFamily="50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3600" b="1">
          <a:solidFill>
            <a:schemeClr val="bg1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kumimoji="1" sz="2800" b="1">
          <a:solidFill>
            <a:schemeClr val="hlink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076" y="6616406"/>
            <a:ext cx="1713470" cy="182809"/>
          </a:xfrm>
          <a:prstGeom prst="rect">
            <a:avLst/>
          </a:prstGeom>
        </p:spPr>
      </p:pic>
      <p:grpSp>
        <p:nvGrpSpPr>
          <p:cNvPr id="6" name="그룹 5"/>
          <p:cNvGrpSpPr/>
          <p:nvPr/>
        </p:nvGrpSpPr>
        <p:grpSpPr>
          <a:xfrm>
            <a:off x="125466" y="6597352"/>
            <a:ext cx="2163056" cy="216000"/>
            <a:chOff x="125464" y="6597352"/>
            <a:chExt cx="2163056" cy="216000"/>
          </a:xfrm>
        </p:grpSpPr>
        <p:pic>
          <p:nvPicPr>
            <p:cNvPr id="7" name="Picture 1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64" y="6623011"/>
              <a:ext cx="489993" cy="147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2"/>
            <p:cNvPicPr preferRelativeResize="0"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520" y="6597352"/>
              <a:ext cx="1656000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4864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078" y="6616410"/>
            <a:ext cx="1713470" cy="182809"/>
          </a:xfrm>
          <a:prstGeom prst="rect">
            <a:avLst/>
          </a:prstGeom>
        </p:spPr>
      </p:pic>
      <p:grpSp>
        <p:nvGrpSpPr>
          <p:cNvPr id="6" name="그룹 5"/>
          <p:cNvGrpSpPr/>
          <p:nvPr/>
        </p:nvGrpSpPr>
        <p:grpSpPr>
          <a:xfrm>
            <a:off x="125468" y="6597352"/>
            <a:ext cx="2163056" cy="216000"/>
            <a:chOff x="125464" y="6597352"/>
            <a:chExt cx="2163056" cy="216000"/>
          </a:xfrm>
        </p:grpSpPr>
        <p:pic>
          <p:nvPicPr>
            <p:cNvPr id="7" name="Picture 1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64" y="6623011"/>
              <a:ext cx="489993" cy="147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2"/>
            <p:cNvPicPr preferRelativeResize="0"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520" y="6597352"/>
              <a:ext cx="1656000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651306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5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" y="91"/>
            <a:ext cx="9906000" cy="595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20"/>
          <p:cNvSpPr>
            <a:spLocks noChangeShapeType="1"/>
          </p:cNvSpPr>
          <p:nvPr/>
        </p:nvSpPr>
        <p:spPr bwMode="auto">
          <a:xfrm>
            <a:off x="-6335" y="6524625"/>
            <a:ext cx="9912352" cy="0"/>
          </a:xfrm>
          <a:prstGeom prst="line">
            <a:avLst/>
          </a:prstGeom>
          <a:noFill/>
          <a:ln w="635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bIns="351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050">
              <a:solidFill>
                <a:srgbClr val="000000"/>
              </a:solidFill>
              <a:ea typeface="굴림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82372" y="6598767"/>
            <a:ext cx="2343311" cy="216000"/>
            <a:chOff x="125464" y="6597352"/>
            <a:chExt cx="2163056" cy="216000"/>
          </a:xfrm>
        </p:grpSpPr>
        <p:pic>
          <p:nvPicPr>
            <p:cNvPr id="9" name="Picture 1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64" y="6623011"/>
              <a:ext cx="489993" cy="147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/>
            <p:cNvPicPr preferRelativeResize="0"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520" y="6597352"/>
              <a:ext cx="1656000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그림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6193" y="6562767"/>
            <a:ext cx="1216933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599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685740" rtl="0" eaLnBrk="1" latinLnBrk="1" hangingPunct="1">
        <a:spcBef>
          <a:spcPct val="0"/>
        </a:spcBef>
        <a:buNone/>
        <a:defRPr sz="33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53" indent="-257153" algn="l" defTabSz="68574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64" indent="-214294" algn="l" defTabSz="685740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75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725" kern="1200">
          <a:solidFill>
            <a:schemeClr val="tx1"/>
          </a:solidFill>
          <a:latin typeface="+mn-lt"/>
          <a:ea typeface="+mn-ea"/>
          <a:cs typeface="+mn-cs"/>
        </a:defRPr>
      </a:lvl3pPr>
      <a:lvl4pPr marL="1200045" indent="-171436" algn="l" defTabSz="685740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15" indent="-171436" algn="l" defTabSz="685740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785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55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25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96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1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8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51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2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9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6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5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" y="91"/>
            <a:ext cx="9906000" cy="595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20"/>
          <p:cNvSpPr>
            <a:spLocks noChangeShapeType="1"/>
          </p:cNvSpPr>
          <p:nvPr/>
        </p:nvSpPr>
        <p:spPr bwMode="auto">
          <a:xfrm>
            <a:off x="-6335" y="6524625"/>
            <a:ext cx="9912352" cy="0"/>
          </a:xfrm>
          <a:prstGeom prst="line">
            <a:avLst/>
          </a:prstGeom>
          <a:noFill/>
          <a:ln w="635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bIns="351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050">
              <a:solidFill>
                <a:srgbClr val="000000"/>
              </a:solidFill>
              <a:ea typeface="굴림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82372" y="6598767"/>
            <a:ext cx="2343311" cy="216000"/>
            <a:chOff x="125464" y="6597352"/>
            <a:chExt cx="2163056" cy="216000"/>
          </a:xfrm>
        </p:grpSpPr>
        <p:pic>
          <p:nvPicPr>
            <p:cNvPr id="9" name="Picture 1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64" y="6623011"/>
              <a:ext cx="489993" cy="147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/>
            <p:cNvPicPr preferRelativeResize="0"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520" y="6597352"/>
              <a:ext cx="1656000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그림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6193" y="6562767"/>
            <a:ext cx="1216933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246714"/>
      </p:ext>
    </p:extLst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hf hdr="0" ftr="0" dt="0"/>
  <p:txStyles>
    <p:titleStyle>
      <a:lvl1pPr algn="ctr" defTabSz="685740" rtl="0" eaLnBrk="1" latinLnBrk="1" hangingPunct="1">
        <a:spcBef>
          <a:spcPct val="0"/>
        </a:spcBef>
        <a:buNone/>
        <a:defRPr sz="33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53" indent="-257153" algn="l" defTabSz="68574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64" indent="-214294" algn="l" defTabSz="685740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75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725" kern="1200">
          <a:solidFill>
            <a:schemeClr val="tx1"/>
          </a:solidFill>
          <a:latin typeface="+mn-lt"/>
          <a:ea typeface="+mn-ea"/>
          <a:cs typeface="+mn-cs"/>
        </a:defRPr>
      </a:lvl3pPr>
      <a:lvl4pPr marL="1200045" indent="-171436" algn="l" defTabSz="685740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15" indent="-171436" algn="l" defTabSz="685740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785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55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25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96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1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8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51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2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9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6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 descr="5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" y="-26988"/>
            <a:ext cx="9906000" cy="647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슬라이드 번호 개체 틀 4"/>
          <p:cNvSpPr>
            <a:spLocks noGrp="1"/>
          </p:cNvSpPr>
          <p:nvPr>
            <p:ph type="sldNum" sz="quarter" idx="4"/>
          </p:nvPr>
        </p:nvSpPr>
        <p:spPr>
          <a:xfrm>
            <a:off x="7500382" y="188641"/>
            <a:ext cx="2311771" cy="365125"/>
          </a:xfrm>
          <a:prstGeom prst="rect">
            <a:avLst/>
          </a:prstGeom>
        </p:spPr>
        <p:txBody>
          <a:bodyPr/>
          <a:lstStyle>
            <a:lvl1pPr algn="r" defTabSz="898507" fontAlgn="auto">
              <a:spcBef>
                <a:spcPts val="0"/>
              </a:spcBef>
              <a:spcAft>
                <a:spcPts val="0"/>
              </a:spcAft>
              <a:defRPr kumimoji="0" sz="1376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75606D6-6CCB-4E9E-B818-6C86402057D2}" type="slidenum">
              <a:rPr lang="ko-KR" altLang="en-US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646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p:hf hdr="0" ftr="0" dt="0"/>
  <p:txStyles>
    <p:titleStyle>
      <a:lvl1pPr algn="ctr" defTabSz="897021" rtl="0" eaLnBrk="1" fontAlgn="base" latinLnBrk="1" hangingPunct="1">
        <a:spcBef>
          <a:spcPct val="0"/>
        </a:spcBef>
        <a:spcAft>
          <a:spcPct val="0"/>
        </a:spcAft>
        <a:defRPr sz="4422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897021" rtl="0" eaLnBrk="1" fontAlgn="base" latinLnBrk="1" hangingPunct="1">
        <a:spcBef>
          <a:spcPct val="0"/>
        </a:spcBef>
        <a:spcAft>
          <a:spcPct val="0"/>
        </a:spcAft>
        <a:defRPr sz="4422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defTabSz="897021" rtl="0" eaLnBrk="1" fontAlgn="base" latinLnBrk="1" hangingPunct="1">
        <a:spcBef>
          <a:spcPct val="0"/>
        </a:spcBef>
        <a:spcAft>
          <a:spcPct val="0"/>
        </a:spcAft>
        <a:defRPr sz="4422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defTabSz="897021" rtl="0" eaLnBrk="1" fontAlgn="base" latinLnBrk="1" hangingPunct="1">
        <a:spcBef>
          <a:spcPct val="0"/>
        </a:spcBef>
        <a:spcAft>
          <a:spcPct val="0"/>
        </a:spcAft>
        <a:defRPr sz="4422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defTabSz="897021" rtl="0" eaLnBrk="1" fontAlgn="base" latinLnBrk="1" hangingPunct="1">
        <a:spcBef>
          <a:spcPct val="0"/>
        </a:spcBef>
        <a:spcAft>
          <a:spcPct val="0"/>
        </a:spcAft>
        <a:defRPr sz="4422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49290" algn="ctr" defTabSz="897021" rtl="0" eaLnBrk="1" fontAlgn="base" latinLnBrk="1" hangingPunct="1">
        <a:spcBef>
          <a:spcPct val="0"/>
        </a:spcBef>
        <a:spcAft>
          <a:spcPct val="0"/>
        </a:spcAft>
        <a:defRPr sz="4422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898581" algn="ctr" defTabSz="897021" rtl="0" eaLnBrk="1" fontAlgn="base" latinLnBrk="1" hangingPunct="1">
        <a:spcBef>
          <a:spcPct val="0"/>
        </a:spcBef>
        <a:spcAft>
          <a:spcPct val="0"/>
        </a:spcAft>
        <a:defRPr sz="4422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47871" algn="ctr" defTabSz="897021" rtl="0" eaLnBrk="1" fontAlgn="base" latinLnBrk="1" hangingPunct="1">
        <a:spcBef>
          <a:spcPct val="0"/>
        </a:spcBef>
        <a:spcAft>
          <a:spcPct val="0"/>
        </a:spcAft>
        <a:defRPr sz="4422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797162" algn="ctr" defTabSz="897021" rtl="0" eaLnBrk="1" fontAlgn="base" latinLnBrk="1" hangingPunct="1">
        <a:spcBef>
          <a:spcPct val="0"/>
        </a:spcBef>
        <a:spcAft>
          <a:spcPct val="0"/>
        </a:spcAft>
        <a:defRPr sz="4422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35408" indent="-335408" algn="l" defTabSz="897021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•"/>
        <a:defRPr sz="3145" kern="1200">
          <a:solidFill>
            <a:schemeClr val="tx1"/>
          </a:solidFill>
          <a:latin typeface="+mn-lt"/>
          <a:ea typeface="+mn-ea"/>
          <a:cs typeface="+mn-cs"/>
        </a:defRPr>
      </a:lvl1pPr>
      <a:lvl2pPr marL="728537" indent="-279247" algn="l" defTabSz="897021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–"/>
        <a:defRPr sz="2752" kern="1200">
          <a:solidFill>
            <a:schemeClr val="tx1"/>
          </a:solidFill>
          <a:latin typeface="+mn-lt"/>
          <a:ea typeface="+mn-ea"/>
          <a:cs typeface="+mn-cs"/>
        </a:defRPr>
      </a:lvl2pPr>
      <a:lvl3pPr marL="1121667" indent="-223086" algn="l" defTabSz="897021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•"/>
        <a:defRPr sz="2260" kern="1200">
          <a:solidFill>
            <a:schemeClr val="tx1"/>
          </a:solidFill>
          <a:latin typeface="+mn-lt"/>
          <a:ea typeface="+mn-ea"/>
          <a:cs typeface="+mn-cs"/>
        </a:defRPr>
      </a:lvl3pPr>
      <a:lvl4pPr marL="1570957" indent="-223086" algn="l" defTabSz="897021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–"/>
        <a:defRPr sz="1965" kern="1200">
          <a:solidFill>
            <a:schemeClr val="tx1"/>
          </a:solidFill>
          <a:latin typeface="+mn-lt"/>
          <a:ea typeface="+mn-ea"/>
          <a:cs typeface="+mn-cs"/>
        </a:defRPr>
      </a:lvl4pPr>
      <a:lvl5pPr marL="2020247" indent="-223086" algn="l" defTabSz="897021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»"/>
        <a:defRPr sz="1965" kern="1200">
          <a:solidFill>
            <a:schemeClr val="tx1"/>
          </a:solidFill>
          <a:latin typeface="+mn-lt"/>
          <a:ea typeface="+mn-ea"/>
          <a:cs typeface="+mn-cs"/>
        </a:defRPr>
      </a:lvl5pPr>
      <a:lvl6pPr marL="2470896" indent="-224628" algn="l" defTabSz="898507" rtl="0" eaLnBrk="1" latinLnBrk="1" hangingPunct="1">
        <a:spcBef>
          <a:spcPct val="20000"/>
        </a:spcBef>
        <a:buFont typeface="Arial" pitchFamily="34" charset="0"/>
        <a:buChar char="•"/>
        <a:defRPr sz="1965" kern="1200">
          <a:solidFill>
            <a:schemeClr val="tx1"/>
          </a:solidFill>
          <a:latin typeface="+mn-lt"/>
          <a:ea typeface="+mn-ea"/>
          <a:cs typeface="+mn-cs"/>
        </a:defRPr>
      </a:lvl6pPr>
      <a:lvl7pPr marL="2920149" indent="-224628" algn="l" defTabSz="898507" rtl="0" eaLnBrk="1" latinLnBrk="1" hangingPunct="1">
        <a:spcBef>
          <a:spcPct val="20000"/>
        </a:spcBef>
        <a:buFont typeface="Arial" pitchFamily="34" charset="0"/>
        <a:buChar char="•"/>
        <a:defRPr sz="1965" kern="1200">
          <a:solidFill>
            <a:schemeClr val="tx1"/>
          </a:solidFill>
          <a:latin typeface="+mn-lt"/>
          <a:ea typeface="+mn-ea"/>
          <a:cs typeface="+mn-cs"/>
        </a:defRPr>
      </a:lvl7pPr>
      <a:lvl8pPr marL="3369403" indent="-224628" algn="l" defTabSz="898507" rtl="0" eaLnBrk="1" latinLnBrk="1" hangingPunct="1">
        <a:spcBef>
          <a:spcPct val="20000"/>
        </a:spcBef>
        <a:buFont typeface="Arial" pitchFamily="34" charset="0"/>
        <a:buChar char="•"/>
        <a:defRPr sz="1965" kern="1200">
          <a:solidFill>
            <a:schemeClr val="tx1"/>
          </a:solidFill>
          <a:latin typeface="+mn-lt"/>
          <a:ea typeface="+mn-ea"/>
          <a:cs typeface="+mn-cs"/>
        </a:defRPr>
      </a:lvl8pPr>
      <a:lvl9pPr marL="3818656" indent="-224628" algn="l" defTabSz="898507" rtl="0" eaLnBrk="1" latinLnBrk="1" hangingPunct="1">
        <a:spcBef>
          <a:spcPct val="20000"/>
        </a:spcBef>
        <a:buFont typeface="Arial" pitchFamily="34" charset="0"/>
        <a:buChar char="•"/>
        <a:defRPr sz="19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98507" rtl="0" eaLnBrk="1" latinLnBrk="1" hangingPunct="1">
        <a:defRPr sz="1769" kern="1200">
          <a:solidFill>
            <a:schemeClr val="tx1"/>
          </a:solidFill>
          <a:latin typeface="+mn-lt"/>
          <a:ea typeface="+mn-ea"/>
          <a:cs typeface="+mn-cs"/>
        </a:defRPr>
      </a:lvl1pPr>
      <a:lvl2pPr marL="449254" algn="l" defTabSz="898507" rtl="0" eaLnBrk="1" latinLnBrk="1" hangingPunct="1">
        <a:defRPr sz="1769" kern="1200">
          <a:solidFill>
            <a:schemeClr val="tx1"/>
          </a:solidFill>
          <a:latin typeface="+mn-lt"/>
          <a:ea typeface="+mn-ea"/>
          <a:cs typeface="+mn-cs"/>
        </a:defRPr>
      </a:lvl2pPr>
      <a:lvl3pPr marL="898507" algn="l" defTabSz="898507" rtl="0" eaLnBrk="1" latinLnBrk="1" hangingPunct="1">
        <a:defRPr sz="1769" kern="1200">
          <a:solidFill>
            <a:schemeClr val="tx1"/>
          </a:solidFill>
          <a:latin typeface="+mn-lt"/>
          <a:ea typeface="+mn-ea"/>
          <a:cs typeface="+mn-cs"/>
        </a:defRPr>
      </a:lvl3pPr>
      <a:lvl4pPr marL="1347761" algn="l" defTabSz="898507" rtl="0" eaLnBrk="1" latinLnBrk="1" hangingPunct="1">
        <a:defRPr sz="1769" kern="1200">
          <a:solidFill>
            <a:schemeClr val="tx1"/>
          </a:solidFill>
          <a:latin typeface="+mn-lt"/>
          <a:ea typeface="+mn-ea"/>
          <a:cs typeface="+mn-cs"/>
        </a:defRPr>
      </a:lvl4pPr>
      <a:lvl5pPr marL="1797014" algn="l" defTabSz="898507" rtl="0" eaLnBrk="1" latinLnBrk="1" hangingPunct="1">
        <a:defRPr sz="1769" kern="1200">
          <a:solidFill>
            <a:schemeClr val="tx1"/>
          </a:solidFill>
          <a:latin typeface="+mn-lt"/>
          <a:ea typeface="+mn-ea"/>
          <a:cs typeface="+mn-cs"/>
        </a:defRPr>
      </a:lvl5pPr>
      <a:lvl6pPr marL="2246269" algn="l" defTabSz="898507" rtl="0" eaLnBrk="1" latinLnBrk="1" hangingPunct="1">
        <a:defRPr sz="1769" kern="1200">
          <a:solidFill>
            <a:schemeClr val="tx1"/>
          </a:solidFill>
          <a:latin typeface="+mn-lt"/>
          <a:ea typeface="+mn-ea"/>
          <a:cs typeface="+mn-cs"/>
        </a:defRPr>
      </a:lvl6pPr>
      <a:lvl7pPr marL="2695523" algn="l" defTabSz="898507" rtl="0" eaLnBrk="1" latinLnBrk="1" hangingPunct="1">
        <a:defRPr sz="1769" kern="1200">
          <a:solidFill>
            <a:schemeClr val="tx1"/>
          </a:solidFill>
          <a:latin typeface="+mn-lt"/>
          <a:ea typeface="+mn-ea"/>
          <a:cs typeface="+mn-cs"/>
        </a:defRPr>
      </a:lvl7pPr>
      <a:lvl8pPr marL="3144777" algn="l" defTabSz="898507" rtl="0" eaLnBrk="1" latinLnBrk="1" hangingPunct="1">
        <a:defRPr sz="1769" kern="1200">
          <a:solidFill>
            <a:schemeClr val="tx1"/>
          </a:solidFill>
          <a:latin typeface="+mn-lt"/>
          <a:ea typeface="+mn-ea"/>
          <a:cs typeface="+mn-cs"/>
        </a:defRPr>
      </a:lvl8pPr>
      <a:lvl9pPr marL="3594030" algn="l" defTabSz="898507" rtl="0" eaLnBrk="1" latinLnBrk="1" hangingPunct="1">
        <a:defRPr sz="17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52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592961" y="6502524"/>
            <a:ext cx="720080" cy="333375"/>
          </a:xfrm>
          <a:prstGeom prst="rect">
            <a:avLst/>
          </a:prstGeom>
        </p:spPr>
        <p:txBody>
          <a:bodyPr lIns="91429" tIns="45715" rIns="91429" bIns="45715"/>
          <a:lstStyle>
            <a:lvl1pPr>
              <a:defRPr>
                <a:ea typeface="맑은 고딕"/>
                <a:cs typeface="맑은 고딕"/>
              </a:defRPr>
            </a:lvl1pPr>
          </a:lstStyle>
          <a:p>
            <a:pPr>
              <a:defRPr/>
            </a:pPr>
            <a:r>
              <a:rPr lang="en-US" altLang="ko-KR" sz="1200" dirty="0">
                <a:solidFill>
                  <a:srgbClr val="000000"/>
                </a:solidFill>
                <a:latin typeface="Verdana" pitchFamily="34" charset="0"/>
              </a:rPr>
              <a:t>- </a:t>
            </a:r>
            <a:fld id="{F4B5719F-4AAD-4405-9867-CB95E5FA722E}" type="slidenum">
              <a:rPr lang="en-US" altLang="ko-KR" sz="1200">
                <a:solidFill>
                  <a:srgbClr val="000000"/>
                </a:solidFill>
                <a:latin typeface="Verdana" pitchFamily="34" charset="0"/>
              </a:rPr>
              <a:pPr>
                <a:defRPr/>
              </a:pPr>
              <a:t>‹#›</a:t>
            </a:fld>
            <a:r>
              <a:rPr lang="en-US" altLang="ko-KR" sz="1200" dirty="0">
                <a:solidFill>
                  <a:srgbClr val="000000"/>
                </a:solidFill>
                <a:latin typeface="Verdana" pitchFamily="34" charset="0"/>
              </a:rPr>
              <a:t> -</a:t>
            </a:r>
          </a:p>
        </p:txBody>
      </p:sp>
      <p:pic>
        <p:nvPicPr>
          <p:cNvPr id="8" name="Picture 2" descr="C:\Users\ADMIN\Desktop\rist_jpg\s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6" y="6595680"/>
            <a:ext cx="2902556" cy="223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a3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24"/>
            <a:ext cx="9906000" cy="54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20"/>
          <p:cNvSpPr>
            <a:spLocks noChangeShapeType="1"/>
          </p:cNvSpPr>
          <p:nvPr/>
        </p:nvSpPr>
        <p:spPr bwMode="auto">
          <a:xfrm>
            <a:off x="-6345" y="6524625"/>
            <a:ext cx="9912351" cy="0"/>
          </a:xfrm>
          <a:prstGeom prst="line">
            <a:avLst/>
          </a:prstGeom>
          <a:noFill/>
          <a:ln w="6350">
            <a:solidFill>
              <a:srgbClr val="B2B2B2"/>
            </a:solidFill>
            <a:round/>
            <a:headEnd/>
            <a:tailEnd/>
          </a:ln>
          <a:effectLst/>
        </p:spPr>
        <p:txBody>
          <a:bodyPr wrap="none" bIns="46800"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37561" y="6562767"/>
            <a:ext cx="1217128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337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5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" y="91"/>
            <a:ext cx="9906000" cy="595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20"/>
          <p:cNvSpPr>
            <a:spLocks noChangeShapeType="1"/>
          </p:cNvSpPr>
          <p:nvPr/>
        </p:nvSpPr>
        <p:spPr bwMode="auto">
          <a:xfrm>
            <a:off x="-6335" y="6524625"/>
            <a:ext cx="9912352" cy="0"/>
          </a:xfrm>
          <a:prstGeom prst="line">
            <a:avLst/>
          </a:prstGeom>
          <a:noFill/>
          <a:ln w="635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bIns="351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050">
              <a:solidFill>
                <a:srgbClr val="000000"/>
              </a:solidFill>
              <a:ea typeface="굴림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82372" y="6598767"/>
            <a:ext cx="2343311" cy="216000"/>
            <a:chOff x="125464" y="6597352"/>
            <a:chExt cx="2163056" cy="216000"/>
          </a:xfrm>
        </p:grpSpPr>
        <p:pic>
          <p:nvPicPr>
            <p:cNvPr id="9" name="Picture 1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64" y="6623011"/>
              <a:ext cx="489993" cy="147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/>
            <p:cNvPicPr preferRelativeResize="0"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520" y="6597352"/>
              <a:ext cx="1656000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그림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6193" y="6562767"/>
            <a:ext cx="1216933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079378"/>
      </p:ext>
    </p:extLst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hf hdr="0" ftr="0" dt="0"/>
  <p:txStyles>
    <p:titleStyle>
      <a:lvl1pPr algn="ctr" defTabSz="685740" rtl="0" eaLnBrk="1" latinLnBrk="1" hangingPunct="1">
        <a:spcBef>
          <a:spcPct val="0"/>
        </a:spcBef>
        <a:buNone/>
        <a:defRPr sz="33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53" indent="-257153" algn="l" defTabSz="68574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64" indent="-214294" algn="l" defTabSz="685740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75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725" kern="1200">
          <a:solidFill>
            <a:schemeClr val="tx1"/>
          </a:solidFill>
          <a:latin typeface="+mn-lt"/>
          <a:ea typeface="+mn-ea"/>
          <a:cs typeface="+mn-cs"/>
        </a:defRPr>
      </a:lvl3pPr>
      <a:lvl4pPr marL="1200045" indent="-171436" algn="l" defTabSz="685740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15" indent="-171436" algn="l" defTabSz="685740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785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55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25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96" indent="-171436" algn="l" defTabSz="68574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1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8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51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2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9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60" algn="l" defTabSz="68574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C5B510-7CBC-4639-AA1B-E0FF29473112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2024-08-29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63380" y="6623222"/>
            <a:ext cx="2228850" cy="2232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453C74-6360-465F-B3B1-2C84AFF35F8A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7" name="Picture 7" descr="a3"/>
          <p:cNvPicPr>
            <a:picLocks noChangeAspect="1" noChangeArrowheads="1"/>
          </p:cNvPicPr>
          <p:nvPr userDrawn="1"/>
        </p:nvPicPr>
        <p:blipFill rotWithShape="1">
          <a:blip r:embed="rId13" cstate="print"/>
          <a:srcRect b="87568"/>
          <a:stretch/>
        </p:blipFill>
        <p:spPr bwMode="auto">
          <a:xfrm>
            <a:off x="0" y="1"/>
            <a:ext cx="9906000" cy="683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11336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Rectangle 8"/>
          <p:cNvSpPr>
            <a:spLocks noChangeArrowheads="1"/>
          </p:cNvSpPr>
          <p:nvPr/>
        </p:nvSpPr>
        <p:spPr bwMode="auto">
          <a:xfrm>
            <a:off x="0" y="79064"/>
            <a:ext cx="99059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spcCol="36000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RIST Open Lab </a:t>
            </a:r>
            <a:r>
              <a:rPr kumimoji="1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사업 개요</a:t>
            </a:r>
            <a:endParaRPr kumimoji="1" lang="en-US" altLang="ko-KR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206" name="순서도: 수동 연산 238">
            <a:extLst>
              <a:ext uri="{FF2B5EF4-FFF2-40B4-BE49-F238E27FC236}">
                <a16:creationId xmlns:a16="http://schemas.microsoft.com/office/drawing/2014/main" id="{50F65272-9969-45DC-B29A-062F93EA5C0C}"/>
              </a:ext>
            </a:extLst>
          </p:cNvPr>
          <p:cNvSpPr>
            <a:spLocks noChangeAspect="1"/>
          </p:cNvSpPr>
          <p:nvPr/>
        </p:nvSpPr>
        <p:spPr>
          <a:xfrm rot="16200000" flipH="1">
            <a:off x="6734868" y="1325937"/>
            <a:ext cx="1093012" cy="163114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902 w 10000"/>
              <a:gd name="connsiteY3" fmla="*/ 9975 h 10000"/>
              <a:gd name="connsiteX4" fmla="*/ 2000 w 10000"/>
              <a:gd name="connsiteY4" fmla="*/ 10000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925 w 10000"/>
              <a:gd name="connsiteY3" fmla="*/ 8491 h 10000"/>
              <a:gd name="connsiteX4" fmla="*/ 2000 w 10000"/>
              <a:gd name="connsiteY4" fmla="*/ 10000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3804 w 10000"/>
              <a:gd name="connsiteY3" fmla="*/ 8788 h 10000"/>
              <a:gd name="connsiteX4" fmla="*/ 2925 w 10000"/>
              <a:gd name="connsiteY4" fmla="*/ 8491 h 10000"/>
              <a:gd name="connsiteX5" fmla="*/ 2000 w 10000"/>
              <a:gd name="connsiteY5" fmla="*/ 10000 h 10000"/>
              <a:gd name="connsiteX6" fmla="*/ 0 w 10000"/>
              <a:gd name="connsiteY6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3894 w 10000"/>
              <a:gd name="connsiteY3" fmla="*/ 7378 h 10000"/>
              <a:gd name="connsiteX4" fmla="*/ 2925 w 10000"/>
              <a:gd name="connsiteY4" fmla="*/ 8491 h 10000"/>
              <a:gd name="connsiteX5" fmla="*/ 2000 w 10000"/>
              <a:gd name="connsiteY5" fmla="*/ 10000 h 10000"/>
              <a:gd name="connsiteX6" fmla="*/ 0 w 10000"/>
              <a:gd name="connsiteY6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6229 w 10000"/>
              <a:gd name="connsiteY3" fmla="*/ 8714 h 10000"/>
              <a:gd name="connsiteX4" fmla="*/ 3894 w 10000"/>
              <a:gd name="connsiteY4" fmla="*/ 7378 h 10000"/>
              <a:gd name="connsiteX5" fmla="*/ 2925 w 10000"/>
              <a:gd name="connsiteY5" fmla="*/ 8491 h 10000"/>
              <a:gd name="connsiteX6" fmla="*/ 2000 w 10000"/>
              <a:gd name="connsiteY6" fmla="*/ 10000 h 10000"/>
              <a:gd name="connsiteX7" fmla="*/ 0 w 10000"/>
              <a:gd name="connsiteY7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6274 w 10000"/>
              <a:gd name="connsiteY3" fmla="*/ 7378 h 10000"/>
              <a:gd name="connsiteX4" fmla="*/ 3894 w 10000"/>
              <a:gd name="connsiteY4" fmla="*/ 7378 h 10000"/>
              <a:gd name="connsiteX5" fmla="*/ 2925 w 10000"/>
              <a:gd name="connsiteY5" fmla="*/ 8491 h 10000"/>
              <a:gd name="connsiteX6" fmla="*/ 2000 w 10000"/>
              <a:gd name="connsiteY6" fmla="*/ 10000 h 10000"/>
              <a:gd name="connsiteX7" fmla="*/ 0 w 10000"/>
              <a:gd name="connsiteY7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6274 w 10000"/>
              <a:gd name="connsiteY3" fmla="*/ 7378 h 10000"/>
              <a:gd name="connsiteX4" fmla="*/ 3894 w 10000"/>
              <a:gd name="connsiteY4" fmla="*/ 7378 h 10000"/>
              <a:gd name="connsiteX5" fmla="*/ 2925 w 10000"/>
              <a:gd name="connsiteY5" fmla="*/ 8491 h 10000"/>
              <a:gd name="connsiteX6" fmla="*/ 2000 w 10000"/>
              <a:gd name="connsiteY6" fmla="*/ 10000 h 10000"/>
              <a:gd name="connsiteX7" fmla="*/ 0 w 10000"/>
              <a:gd name="connsiteY7" fmla="*/ 0 h 10000"/>
              <a:gd name="connsiteX0" fmla="*/ 0 w 10000"/>
              <a:gd name="connsiteY0" fmla="*/ 0 h 10541"/>
              <a:gd name="connsiteX1" fmla="*/ 10000 w 10000"/>
              <a:gd name="connsiteY1" fmla="*/ 0 h 10541"/>
              <a:gd name="connsiteX2" fmla="*/ 8000 w 10000"/>
              <a:gd name="connsiteY2" fmla="*/ 10000 h 10541"/>
              <a:gd name="connsiteX3" fmla="*/ 7504 w 10000"/>
              <a:gd name="connsiteY3" fmla="*/ 9010 h 10541"/>
              <a:gd name="connsiteX4" fmla="*/ 6274 w 10000"/>
              <a:gd name="connsiteY4" fmla="*/ 7378 h 10541"/>
              <a:gd name="connsiteX5" fmla="*/ 3894 w 10000"/>
              <a:gd name="connsiteY5" fmla="*/ 7378 h 10541"/>
              <a:gd name="connsiteX6" fmla="*/ 2925 w 10000"/>
              <a:gd name="connsiteY6" fmla="*/ 8491 h 10541"/>
              <a:gd name="connsiteX7" fmla="*/ 2000 w 10000"/>
              <a:gd name="connsiteY7" fmla="*/ 10000 h 10541"/>
              <a:gd name="connsiteX8" fmla="*/ 0 w 10000"/>
              <a:gd name="connsiteY8" fmla="*/ 0 h 10541"/>
              <a:gd name="connsiteX0" fmla="*/ 0 w 10000"/>
              <a:gd name="connsiteY0" fmla="*/ 0 h 10506"/>
              <a:gd name="connsiteX1" fmla="*/ 10000 w 10000"/>
              <a:gd name="connsiteY1" fmla="*/ 0 h 10506"/>
              <a:gd name="connsiteX2" fmla="*/ 8000 w 10000"/>
              <a:gd name="connsiteY2" fmla="*/ 10000 h 10506"/>
              <a:gd name="connsiteX3" fmla="*/ 7538 w 10000"/>
              <a:gd name="connsiteY3" fmla="*/ 8787 h 10506"/>
              <a:gd name="connsiteX4" fmla="*/ 6274 w 10000"/>
              <a:gd name="connsiteY4" fmla="*/ 7378 h 10506"/>
              <a:gd name="connsiteX5" fmla="*/ 3894 w 10000"/>
              <a:gd name="connsiteY5" fmla="*/ 7378 h 10506"/>
              <a:gd name="connsiteX6" fmla="*/ 2925 w 10000"/>
              <a:gd name="connsiteY6" fmla="*/ 8491 h 10506"/>
              <a:gd name="connsiteX7" fmla="*/ 2000 w 10000"/>
              <a:gd name="connsiteY7" fmla="*/ 10000 h 10506"/>
              <a:gd name="connsiteX8" fmla="*/ 0 w 10000"/>
              <a:gd name="connsiteY8" fmla="*/ 0 h 10506"/>
              <a:gd name="connsiteX0" fmla="*/ 0 w 10000"/>
              <a:gd name="connsiteY0" fmla="*/ 0 h 10506"/>
              <a:gd name="connsiteX1" fmla="*/ 10000 w 10000"/>
              <a:gd name="connsiteY1" fmla="*/ 0 h 10506"/>
              <a:gd name="connsiteX2" fmla="*/ 8000 w 10000"/>
              <a:gd name="connsiteY2" fmla="*/ 10000 h 10506"/>
              <a:gd name="connsiteX3" fmla="*/ 7538 w 10000"/>
              <a:gd name="connsiteY3" fmla="*/ 8787 h 10506"/>
              <a:gd name="connsiteX4" fmla="*/ 6274 w 10000"/>
              <a:gd name="connsiteY4" fmla="*/ 7378 h 10506"/>
              <a:gd name="connsiteX5" fmla="*/ 3894 w 10000"/>
              <a:gd name="connsiteY5" fmla="*/ 7378 h 10506"/>
              <a:gd name="connsiteX6" fmla="*/ 3865 w 10000"/>
              <a:gd name="connsiteY6" fmla="*/ 7495 h 10506"/>
              <a:gd name="connsiteX7" fmla="*/ 2925 w 10000"/>
              <a:gd name="connsiteY7" fmla="*/ 8491 h 10506"/>
              <a:gd name="connsiteX8" fmla="*/ 2000 w 10000"/>
              <a:gd name="connsiteY8" fmla="*/ 10000 h 10506"/>
              <a:gd name="connsiteX9" fmla="*/ 0 w 10000"/>
              <a:gd name="connsiteY9" fmla="*/ 0 h 10506"/>
              <a:gd name="connsiteX0" fmla="*/ 0 w 10000"/>
              <a:gd name="connsiteY0" fmla="*/ 0 h 10506"/>
              <a:gd name="connsiteX1" fmla="*/ 10000 w 10000"/>
              <a:gd name="connsiteY1" fmla="*/ 0 h 10506"/>
              <a:gd name="connsiteX2" fmla="*/ 8000 w 10000"/>
              <a:gd name="connsiteY2" fmla="*/ 10000 h 10506"/>
              <a:gd name="connsiteX3" fmla="*/ 7538 w 10000"/>
              <a:gd name="connsiteY3" fmla="*/ 8787 h 10506"/>
              <a:gd name="connsiteX4" fmla="*/ 6274 w 10000"/>
              <a:gd name="connsiteY4" fmla="*/ 7378 h 10506"/>
              <a:gd name="connsiteX5" fmla="*/ 3894 w 10000"/>
              <a:gd name="connsiteY5" fmla="*/ 7378 h 10506"/>
              <a:gd name="connsiteX6" fmla="*/ 3865 w 10000"/>
              <a:gd name="connsiteY6" fmla="*/ 7495 h 10506"/>
              <a:gd name="connsiteX7" fmla="*/ 2925 w 10000"/>
              <a:gd name="connsiteY7" fmla="*/ 8491 h 10506"/>
              <a:gd name="connsiteX8" fmla="*/ 2000 w 10000"/>
              <a:gd name="connsiteY8" fmla="*/ 10000 h 10506"/>
              <a:gd name="connsiteX9" fmla="*/ 0 w 10000"/>
              <a:gd name="connsiteY9" fmla="*/ 0 h 10506"/>
              <a:gd name="connsiteX0" fmla="*/ 0 w 10000"/>
              <a:gd name="connsiteY0" fmla="*/ 0 h 10504"/>
              <a:gd name="connsiteX1" fmla="*/ 10000 w 10000"/>
              <a:gd name="connsiteY1" fmla="*/ 0 h 10504"/>
              <a:gd name="connsiteX2" fmla="*/ 8000 w 10000"/>
              <a:gd name="connsiteY2" fmla="*/ 10000 h 10504"/>
              <a:gd name="connsiteX3" fmla="*/ 7538 w 10000"/>
              <a:gd name="connsiteY3" fmla="*/ 8787 h 10504"/>
              <a:gd name="connsiteX4" fmla="*/ 6274 w 10000"/>
              <a:gd name="connsiteY4" fmla="*/ 7424 h 10504"/>
              <a:gd name="connsiteX5" fmla="*/ 3894 w 10000"/>
              <a:gd name="connsiteY5" fmla="*/ 7378 h 10504"/>
              <a:gd name="connsiteX6" fmla="*/ 3865 w 10000"/>
              <a:gd name="connsiteY6" fmla="*/ 7495 h 10504"/>
              <a:gd name="connsiteX7" fmla="*/ 2925 w 10000"/>
              <a:gd name="connsiteY7" fmla="*/ 8491 h 10504"/>
              <a:gd name="connsiteX8" fmla="*/ 2000 w 10000"/>
              <a:gd name="connsiteY8" fmla="*/ 10000 h 10504"/>
              <a:gd name="connsiteX9" fmla="*/ 0 w 10000"/>
              <a:gd name="connsiteY9" fmla="*/ 0 h 10504"/>
              <a:gd name="connsiteX0" fmla="*/ 0 w 10000"/>
              <a:gd name="connsiteY0" fmla="*/ 0 h 10504"/>
              <a:gd name="connsiteX1" fmla="*/ 10000 w 10000"/>
              <a:gd name="connsiteY1" fmla="*/ 0 h 10504"/>
              <a:gd name="connsiteX2" fmla="*/ 8000 w 10000"/>
              <a:gd name="connsiteY2" fmla="*/ 10000 h 10504"/>
              <a:gd name="connsiteX3" fmla="*/ 7538 w 10000"/>
              <a:gd name="connsiteY3" fmla="*/ 8787 h 10504"/>
              <a:gd name="connsiteX4" fmla="*/ 6274 w 10000"/>
              <a:gd name="connsiteY4" fmla="*/ 7424 h 10504"/>
              <a:gd name="connsiteX5" fmla="*/ 3894 w 10000"/>
              <a:gd name="connsiteY5" fmla="*/ 7378 h 10504"/>
              <a:gd name="connsiteX6" fmla="*/ 3865 w 10000"/>
              <a:gd name="connsiteY6" fmla="*/ 7495 h 10504"/>
              <a:gd name="connsiteX7" fmla="*/ 2925 w 10000"/>
              <a:gd name="connsiteY7" fmla="*/ 8491 h 10504"/>
              <a:gd name="connsiteX8" fmla="*/ 2000 w 10000"/>
              <a:gd name="connsiteY8" fmla="*/ 10000 h 10504"/>
              <a:gd name="connsiteX9" fmla="*/ 0 w 10000"/>
              <a:gd name="connsiteY9" fmla="*/ 0 h 10504"/>
              <a:gd name="connsiteX0" fmla="*/ 0 w 10000"/>
              <a:gd name="connsiteY0" fmla="*/ 0 h 10504"/>
              <a:gd name="connsiteX1" fmla="*/ 10000 w 10000"/>
              <a:gd name="connsiteY1" fmla="*/ 0 h 10504"/>
              <a:gd name="connsiteX2" fmla="*/ 8000 w 10000"/>
              <a:gd name="connsiteY2" fmla="*/ 10000 h 10504"/>
              <a:gd name="connsiteX3" fmla="*/ 7538 w 10000"/>
              <a:gd name="connsiteY3" fmla="*/ 8787 h 10504"/>
              <a:gd name="connsiteX4" fmla="*/ 6274 w 10000"/>
              <a:gd name="connsiteY4" fmla="*/ 7424 h 10504"/>
              <a:gd name="connsiteX5" fmla="*/ 3908 w 10000"/>
              <a:gd name="connsiteY5" fmla="*/ 7424 h 10504"/>
              <a:gd name="connsiteX6" fmla="*/ 3865 w 10000"/>
              <a:gd name="connsiteY6" fmla="*/ 7495 h 10504"/>
              <a:gd name="connsiteX7" fmla="*/ 2925 w 10000"/>
              <a:gd name="connsiteY7" fmla="*/ 8491 h 10504"/>
              <a:gd name="connsiteX8" fmla="*/ 2000 w 10000"/>
              <a:gd name="connsiteY8" fmla="*/ 10000 h 10504"/>
              <a:gd name="connsiteX9" fmla="*/ 0 w 10000"/>
              <a:gd name="connsiteY9" fmla="*/ 0 h 10504"/>
              <a:gd name="connsiteX0" fmla="*/ 0 w 10000"/>
              <a:gd name="connsiteY0" fmla="*/ 0 h 10602"/>
              <a:gd name="connsiteX1" fmla="*/ 10000 w 10000"/>
              <a:gd name="connsiteY1" fmla="*/ 0 h 10602"/>
              <a:gd name="connsiteX2" fmla="*/ 8000 w 10000"/>
              <a:gd name="connsiteY2" fmla="*/ 10000 h 10602"/>
              <a:gd name="connsiteX3" fmla="*/ 7388 w 10000"/>
              <a:gd name="connsiteY3" fmla="*/ 9344 h 10602"/>
              <a:gd name="connsiteX4" fmla="*/ 6274 w 10000"/>
              <a:gd name="connsiteY4" fmla="*/ 7424 h 10602"/>
              <a:gd name="connsiteX5" fmla="*/ 3908 w 10000"/>
              <a:gd name="connsiteY5" fmla="*/ 7424 h 10602"/>
              <a:gd name="connsiteX6" fmla="*/ 3865 w 10000"/>
              <a:gd name="connsiteY6" fmla="*/ 7495 h 10602"/>
              <a:gd name="connsiteX7" fmla="*/ 2925 w 10000"/>
              <a:gd name="connsiteY7" fmla="*/ 8491 h 10602"/>
              <a:gd name="connsiteX8" fmla="*/ 2000 w 10000"/>
              <a:gd name="connsiteY8" fmla="*/ 10000 h 10602"/>
              <a:gd name="connsiteX9" fmla="*/ 0 w 10000"/>
              <a:gd name="connsiteY9" fmla="*/ 0 h 10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602">
                <a:moveTo>
                  <a:pt x="0" y="0"/>
                </a:moveTo>
                <a:lnTo>
                  <a:pt x="10000" y="0"/>
                </a:lnTo>
                <a:lnTo>
                  <a:pt x="8000" y="10000"/>
                </a:lnTo>
                <a:cubicBezTo>
                  <a:pt x="7584" y="11502"/>
                  <a:pt x="7676" y="9773"/>
                  <a:pt x="7388" y="9344"/>
                </a:cubicBezTo>
                <a:cubicBezTo>
                  <a:pt x="7100" y="8915"/>
                  <a:pt x="6868" y="7974"/>
                  <a:pt x="6274" y="7424"/>
                </a:cubicBezTo>
                <a:cubicBezTo>
                  <a:pt x="5467" y="7192"/>
                  <a:pt x="4701" y="7424"/>
                  <a:pt x="3908" y="7424"/>
                </a:cubicBezTo>
                <a:cubicBezTo>
                  <a:pt x="3898" y="7401"/>
                  <a:pt x="3875" y="7518"/>
                  <a:pt x="3865" y="7495"/>
                </a:cubicBezTo>
                <a:lnTo>
                  <a:pt x="2925" y="8491"/>
                </a:lnTo>
                <a:lnTo>
                  <a:pt x="2000" y="10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FFFFFF">
                  <a:lumMod val="75000"/>
                  <a:alpha val="95000"/>
                </a:srgbClr>
              </a:gs>
              <a:gs pos="100000">
                <a:srgbClr val="258ADE">
                  <a:alpha val="0"/>
                </a:srgbClr>
              </a:gs>
            </a:gsLst>
            <a:lin ang="162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728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112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07" name="직사각형 206"/>
          <p:cNvSpPr/>
          <p:nvPr/>
        </p:nvSpPr>
        <p:spPr bwMode="auto">
          <a:xfrm>
            <a:off x="242316" y="889860"/>
            <a:ext cx="9321812" cy="2179163"/>
          </a:xfrm>
          <a:prstGeom prst="rect">
            <a:avLst/>
          </a:prstGeom>
          <a:noFill/>
          <a:ln w="3175" cap="flat" cmpd="sng" algn="ctr">
            <a:solidFill>
              <a:sysClr val="window" lastClr="FFFFFF">
                <a:lumMod val="65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08" name="직사각형 207"/>
          <p:cNvSpPr/>
          <p:nvPr/>
        </p:nvSpPr>
        <p:spPr bwMode="auto">
          <a:xfrm>
            <a:off x="319740" y="680119"/>
            <a:ext cx="1245230" cy="422321"/>
          </a:xfrm>
          <a:prstGeom prst="rect">
            <a:avLst/>
          </a:prstGeom>
          <a:solidFill>
            <a:srgbClr val="0070C0"/>
          </a:solidFill>
          <a:ln w="317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추진 배경</a:t>
            </a:r>
            <a:endParaRPr kumimoji="1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09" name="직각 삼각형 208"/>
          <p:cNvSpPr/>
          <p:nvPr/>
        </p:nvSpPr>
        <p:spPr bwMode="auto">
          <a:xfrm>
            <a:off x="1564969" y="680119"/>
            <a:ext cx="76643" cy="210137"/>
          </a:xfrm>
          <a:prstGeom prst="rtTriangle">
            <a:avLst/>
          </a:prstGeom>
          <a:solidFill>
            <a:sysClr val="window" lastClr="FFFFFF">
              <a:lumMod val="65000"/>
            </a:sysClr>
          </a:solidFill>
          <a:ln w="317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448002" y="1110051"/>
            <a:ext cx="9010001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l" defTabSz="371364" rtl="0" eaLnBrk="1" fontAlgn="ctr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0000FF"/>
              </a:buClr>
              <a:buSzTx/>
              <a:buFontTx/>
              <a:buNone/>
              <a:tabLst/>
              <a:defRPr/>
            </a:pPr>
            <a:r>
              <a:rPr kumimoji="1" lang="ko-KR" altLang="en-US" sz="1600" b="1" i="0" u="none" strike="noStrike" kern="0" cap="none" spc="-33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○ 미래 유망 기술과 사업화 아이템 발굴을 위해 </a:t>
            </a:r>
            <a:r>
              <a:rPr kumimoji="1" lang="ko-KR" altLang="en-US" sz="1600" b="1" i="0" u="none" strike="noStrike" kern="0" cap="none" spc="-33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Wingdings" panose="05000000000000000000" pitchFamily="2" charset="2"/>
              </a:rPr>
              <a:t>학</a:t>
            </a:r>
            <a:r>
              <a:rPr kumimoji="1" lang="ko-KR" altLang="en-US" sz="1600" b="1" i="0" u="none" strike="noStrike" kern="0" cap="none" spc="-33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Wingdings" panose="05000000000000000000" pitchFamily="2" charset="2"/>
              </a:rPr>
              <a:t>∙연</a:t>
            </a:r>
            <a:r>
              <a:rPr kumimoji="1" lang="ko-KR" altLang="en-US" sz="1600" b="1" i="0" u="none" strike="noStrike" kern="0" cap="none" spc="-33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Wingdings" panose="05000000000000000000" pitchFamily="2" charset="2"/>
              </a:rPr>
              <a:t> 융합 연구조직 </a:t>
            </a:r>
            <a:r>
              <a:rPr kumimoji="1" lang="ko-KR" altLang="en-US" sz="1600" b="1" i="0" u="none" strike="noStrike" kern="0" cap="none" spc="-33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Wingdings" panose="05000000000000000000" pitchFamily="2" charset="2"/>
              </a:rPr>
              <a:t>『</a:t>
            </a:r>
            <a:r>
              <a:rPr kumimoji="1" lang="en-US" altLang="ko-KR" sz="1600" b="1" i="0" u="none" strike="noStrike" kern="0" cap="none" spc="-33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Wingdings" panose="05000000000000000000" pitchFamily="2" charset="2"/>
              </a:rPr>
              <a:t>Open Lab </a:t>
            </a:r>
            <a:r>
              <a:rPr kumimoji="1" lang="ko-KR" altLang="en-US" sz="1600" b="1" i="0" u="none" strike="noStrike" kern="0" cap="none" spc="-33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Wingdings" panose="05000000000000000000" pitchFamily="2" charset="2"/>
              </a:rPr>
              <a:t>센터</a:t>
            </a:r>
            <a:r>
              <a:rPr kumimoji="1" lang="en-US" altLang="ko-KR" sz="1600" b="1" i="0" u="none" strike="noStrike" kern="0" cap="none" spc="-33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Wingdings" panose="05000000000000000000" pitchFamily="2" charset="2"/>
              </a:rPr>
              <a:t>』</a:t>
            </a:r>
            <a:r>
              <a:rPr kumimoji="1" lang="en-US" altLang="ko-KR" sz="1600" b="1" i="0" u="none" strike="noStrike" kern="0" cap="none" spc="-33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Wingdings" panose="05000000000000000000" pitchFamily="2" charset="2"/>
              </a:rPr>
              <a:t> </a:t>
            </a:r>
            <a:r>
              <a:rPr kumimoji="1" lang="ko-KR" altLang="en-US" sz="1600" b="1" i="0" u="none" strike="noStrike" kern="0" cap="none" spc="-33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Wingdings" panose="05000000000000000000" pitchFamily="2" charset="2"/>
              </a:rPr>
              <a:t>출범</a:t>
            </a:r>
            <a:r>
              <a:rPr kumimoji="1" lang="en-US" altLang="ko-KR" sz="1600" b="1" i="0" u="none" strike="noStrike" kern="0" cap="none" spc="-3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Wingdings" panose="05000000000000000000" pitchFamily="2" charset="2"/>
              </a:rPr>
              <a:t>(‘19.06</a:t>
            </a:r>
            <a:r>
              <a:rPr kumimoji="1" lang="en-US" altLang="ko-KR" sz="1600" b="1" i="0" u="none" strike="noStrike" kern="0" cap="none" spc="-33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Wingdings" panose="05000000000000000000" pitchFamily="2" charset="2"/>
              </a:rPr>
              <a:t>)</a:t>
            </a:r>
            <a:endParaRPr kumimoji="1" lang="en-US" altLang="ko-KR" sz="400" b="1" i="0" u="none" strike="noStrike" kern="0" cap="none" spc="-33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11" name="직사각형 210"/>
          <p:cNvSpPr/>
          <p:nvPr/>
        </p:nvSpPr>
        <p:spPr bwMode="auto">
          <a:xfrm>
            <a:off x="242136" y="3341639"/>
            <a:ext cx="9321991" cy="3278246"/>
          </a:xfrm>
          <a:prstGeom prst="rect">
            <a:avLst/>
          </a:prstGeom>
          <a:solidFill>
            <a:sysClr val="window" lastClr="FFFFFF"/>
          </a:solidFill>
          <a:ln w="3175" cap="flat" cmpd="sng" algn="ctr">
            <a:solidFill>
              <a:sysClr val="window" lastClr="FFFFFF">
                <a:lumMod val="65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350969" y="3559395"/>
            <a:ext cx="9213158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0" cap="none" spc="-4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정의 </a:t>
            </a:r>
            <a:r>
              <a:rPr kumimoji="0" lang="en-US" altLang="ko-KR" sz="1600" b="1" i="0" u="none" strike="noStrike" kern="0" cap="none" spc="-4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600" b="1" i="0" u="none" strike="noStrike" kern="0" cap="none" spc="-4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대학의 원천기술과 </a:t>
            </a:r>
            <a:r>
              <a:rPr kumimoji="0" lang="en-US" altLang="ko-KR" sz="1600" b="1" i="0" u="none" strike="noStrike" kern="0" cap="none" spc="-4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RIST </a:t>
            </a:r>
            <a:r>
              <a:rPr kumimoji="0" lang="ko-KR" altLang="en-US" sz="1600" b="1" i="0" u="none" strike="noStrike" kern="0" cap="none" spc="-4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실용화 기술</a:t>
            </a:r>
            <a:r>
              <a:rPr kumimoji="0" lang="en-US" altLang="ko-KR" sz="1600" b="1" i="0" u="none" strike="noStrike" kern="0" cap="none" spc="-4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(Scale-Up R&amp;D) </a:t>
            </a:r>
            <a:r>
              <a:rPr kumimoji="0" lang="ko-KR" altLang="en-US" sz="1600" b="1" i="0" u="none" strike="noStrike" kern="0" cap="none" spc="-4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융합을 통한 상용화</a:t>
            </a:r>
            <a:r>
              <a:rPr kumimoji="0" lang="en-US" altLang="ko-KR" sz="1600" b="1" i="0" u="none" strike="noStrike" kern="0" cap="none" spc="-4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/</a:t>
            </a:r>
            <a:r>
              <a:rPr kumimoji="0" lang="ko-KR" altLang="en-US" sz="1600" b="1" i="0" u="none" strike="noStrike" kern="0" cap="none" spc="-4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사업화 지향</a:t>
            </a:r>
            <a:endParaRPr kumimoji="0" lang="en-US" altLang="ko-KR" sz="1600" b="1" i="0" u="none" strike="noStrike" kern="0" cap="none" spc="-4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 ① </a:t>
            </a:r>
            <a:r>
              <a:rPr kumimoji="1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원천기술 </a:t>
            </a:r>
            <a:r>
              <a:rPr kumimoji="1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: </a:t>
            </a:r>
            <a:r>
              <a:rPr kumimoji="1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대학</a:t>
            </a:r>
            <a:r>
              <a:rPr kumimoji="1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1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및 연구소 보유 </a:t>
            </a:r>
            <a:r>
              <a:rPr kumimoji="1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Lab </a:t>
            </a:r>
            <a:r>
              <a:rPr kumimoji="1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단계 기술</a:t>
            </a:r>
            <a:r>
              <a:rPr kumimoji="1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/>
            </a:r>
            <a:br>
              <a:rPr kumimoji="1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</a:br>
            <a:r>
              <a:rPr kumimoji="1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 ② Scale-Up R&amp;D</a:t>
            </a:r>
            <a:r>
              <a:rPr kumimoji="1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1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: </a:t>
            </a:r>
            <a:r>
              <a:rPr kumimoji="1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공정 최적화</a:t>
            </a:r>
            <a:r>
              <a:rPr kumimoji="1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</a:t>
            </a:r>
            <a:r>
              <a:rPr kumimoji="1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대량생산</a:t>
            </a:r>
            <a:r>
              <a:rPr kumimoji="1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</a:t>
            </a:r>
            <a:r>
              <a:rPr kumimoji="1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자동화</a:t>
            </a:r>
            <a:r>
              <a:rPr kumimoji="1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1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등 상용화 및 사업화 지향 </a:t>
            </a:r>
            <a:r>
              <a:rPr kumimoji="1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Scale-Up R&amp;D Engineering </a:t>
            </a:r>
            <a:r>
              <a:rPr kumimoji="1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기술</a:t>
            </a:r>
            <a:endParaRPr kumimoji="0" lang="en-US" altLang="ko-KR" sz="1400" b="1" i="0" u="none" strike="noStrike" kern="0" cap="none" spc="-4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0" cap="none" spc="-4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</a:t>
            </a:r>
            <a:r>
              <a:rPr kumimoji="1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운영 범위 </a:t>
            </a:r>
            <a:r>
              <a:rPr kumimoji="1" lang="en-US" altLang="ko-K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1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2~3</a:t>
            </a:r>
            <a:r>
              <a:rPr kumimoji="1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년 이내 실현 및 사업화가 가능한 기술 및 제품</a:t>
            </a:r>
            <a:r>
              <a:rPr kumimoji="1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/</a:t>
            </a:r>
            <a:r>
              <a:rPr kumimoji="1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서비스</a:t>
            </a:r>
            <a:endParaRPr kumimoji="1" lang="en-US" altLang="ko-KR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과제 규모 </a:t>
            </a:r>
            <a:r>
              <a:rPr kumimoji="1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1" lang="ko-KR" altLang="en-US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위탁과제</a:t>
            </a:r>
            <a:r>
              <a:rPr kumimoji="1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1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최대 </a:t>
            </a:r>
            <a:r>
              <a:rPr kumimoji="1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2.5</a:t>
            </a:r>
            <a:r>
              <a:rPr kumimoji="1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억원</a:t>
            </a:r>
            <a:r>
              <a:rPr kumimoji="1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/</a:t>
            </a:r>
            <a:r>
              <a:rPr kumimoji="1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년 </a:t>
            </a:r>
            <a:r>
              <a:rPr kumimoji="1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(Open lab 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총</a:t>
            </a:r>
            <a:r>
              <a:rPr kumimoji="1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사업비 최대 </a:t>
            </a:r>
            <a:r>
              <a:rPr kumimoji="1" lang="en-US" altLang="ko-KR" sz="1400" kern="0" dirty="0">
                <a:solidFill>
                  <a:srgbClr val="000000"/>
                </a:solidFill>
                <a:latin typeface="맑은 고딕"/>
                <a:ea typeface="맑은 고딕" panose="020B0503020000020004" pitchFamily="50" charset="-127"/>
              </a:rPr>
              <a:t>5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억원</a:t>
            </a:r>
            <a:r>
              <a:rPr kumimoji="1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/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년</a:t>
            </a:r>
            <a:r>
              <a:rPr kumimoji="1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과제 기간 </a:t>
            </a:r>
            <a:r>
              <a:rPr kumimoji="1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1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최대 </a:t>
            </a:r>
            <a:r>
              <a:rPr kumimoji="1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</a:t>
            </a:r>
            <a:r>
              <a:rPr kumimoji="1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년 </a:t>
            </a:r>
            <a:r>
              <a:rPr kumimoji="1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(1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차년도 수행 후 </a:t>
            </a:r>
            <a:r>
              <a:rPr kumimoji="1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Go/Stop 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결정</a:t>
            </a:r>
            <a:r>
              <a:rPr kumimoji="1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추진 일정</a:t>
            </a:r>
            <a:endParaRPr kumimoji="1" lang="en-US" altLang="ko-KR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213" name="그룹 212"/>
          <p:cNvGrpSpPr/>
          <p:nvPr/>
        </p:nvGrpSpPr>
        <p:grpSpPr>
          <a:xfrm>
            <a:off x="649852" y="1457729"/>
            <a:ext cx="3145315" cy="1562120"/>
            <a:chOff x="621371" y="1552980"/>
            <a:chExt cx="3145315" cy="1562120"/>
          </a:xfrm>
        </p:grpSpPr>
        <p:pic>
          <p:nvPicPr>
            <p:cNvPr id="214" name="그림 2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5472" y="2726980"/>
              <a:ext cx="1080665" cy="388120"/>
            </a:xfrm>
            <a:prstGeom prst="rect">
              <a:avLst/>
            </a:prstGeom>
          </p:spPr>
        </p:pic>
        <p:grpSp>
          <p:nvGrpSpPr>
            <p:cNvPr id="215" name="그룹 214"/>
            <p:cNvGrpSpPr/>
            <p:nvPr/>
          </p:nvGrpSpPr>
          <p:grpSpPr>
            <a:xfrm>
              <a:off x="1993378" y="1935790"/>
              <a:ext cx="401301" cy="519677"/>
              <a:chOff x="2229890" y="2007802"/>
              <a:chExt cx="444428" cy="515217"/>
            </a:xfrm>
          </p:grpSpPr>
          <p:sp>
            <p:nvSpPr>
              <p:cNvPr id="225" name="덧셈 기호 224"/>
              <p:cNvSpPr>
                <a:spLocks/>
              </p:cNvSpPr>
              <p:nvPr/>
            </p:nvSpPr>
            <p:spPr>
              <a:xfrm>
                <a:off x="2311352" y="2122833"/>
                <a:ext cx="281505" cy="285154"/>
              </a:xfrm>
              <a:prstGeom prst="mathPlus">
                <a:avLst>
                  <a:gd name="adj1" fmla="val 16753"/>
                </a:avLst>
              </a:prstGeom>
              <a:solidFill>
                <a:srgbClr val="05507D"/>
              </a:solidFill>
              <a:ln>
                <a:noFill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  <p:grpSp>
            <p:nvGrpSpPr>
              <p:cNvPr id="226" name="그룹 225">
                <a:extLst>
                  <a:ext uri="{FF2B5EF4-FFF2-40B4-BE49-F238E27FC236}">
                    <a16:creationId xmlns:a16="http://schemas.microsoft.com/office/drawing/2014/main" id="{709D15CD-BEB8-46E4-BD36-FD2F4ABA9429}"/>
                  </a:ext>
                </a:extLst>
              </p:cNvPr>
              <p:cNvGrpSpPr/>
              <p:nvPr/>
            </p:nvGrpSpPr>
            <p:grpSpPr>
              <a:xfrm>
                <a:off x="2229890" y="2007802"/>
                <a:ext cx="444428" cy="515217"/>
                <a:chOff x="11161618" y="2611507"/>
                <a:chExt cx="546988" cy="546988"/>
              </a:xfrm>
              <a:noFill/>
            </p:grpSpPr>
            <p:sp>
              <p:nvSpPr>
                <p:cNvPr id="227" name="Freeform 112">
                  <a:extLst>
                    <a:ext uri="{FF2B5EF4-FFF2-40B4-BE49-F238E27FC236}">
                      <a16:creationId xmlns:a16="http://schemas.microsoft.com/office/drawing/2014/main" id="{7F8B6D48-DB7F-4F60-A050-EC60E6F709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84036" y="2725090"/>
                  <a:ext cx="524570" cy="191296"/>
                </a:xfrm>
                <a:custGeom>
                  <a:avLst/>
                  <a:gdLst>
                    <a:gd name="T0" fmla="*/ 0 w 184"/>
                    <a:gd name="T1" fmla="*/ 0 h 67"/>
                    <a:gd name="T2" fmla="*/ 158 w 184"/>
                    <a:gd name="T3" fmla="*/ 0 h 67"/>
                    <a:gd name="T4" fmla="*/ 184 w 184"/>
                    <a:gd name="T5" fmla="*/ 31 h 67"/>
                    <a:gd name="T6" fmla="*/ 184 w 184"/>
                    <a:gd name="T7" fmla="*/ 67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84" h="67">
                      <a:moveTo>
                        <a:pt x="0" y="0"/>
                      </a:moveTo>
                      <a:cubicBezTo>
                        <a:pt x="158" y="0"/>
                        <a:pt x="158" y="0"/>
                        <a:pt x="158" y="0"/>
                      </a:cubicBezTo>
                      <a:cubicBezTo>
                        <a:pt x="158" y="0"/>
                        <a:pt x="184" y="2"/>
                        <a:pt x="184" y="31"/>
                      </a:cubicBezTo>
                      <a:cubicBezTo>
                        <a:pt x="184" y="60"/>
                        <a:pt x="184" y="67"/>
                        <a:pt x="184" y="67"/>
                      </a:cubicBezTo>
                    </a:path>
                  </a:pathLst>
                </a:custGeom>
                <a:grpFill/>
                <a:ln w="25400" cap="flat" cmpd="sng" algn="ctr">
                  <a:solidFill>
                    <a:srgbClr val="05507D"/>
                  </a:solidFill>
                  <a:prstDash val="solid"/>
                </a:ln>
                <a:effectLst/>
                <a:extLst/>
              </p:spPr>
              <p:txBody>
                <a:bodyPr wrap="none" lIns="0" tIns="36000" rIns="0" bIns="36000" rtlCol="0" anchor="ctr"/>
                <a:lstStyle/>
                <a:p>
                  <a:pPr marL="0" marR="0" lvl="0" indent="0" algn="ctr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1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/>
                    <a:ea typeface="微软雅黑"/>
                    <a:cs typeface="+mn-cs"/>
                  </a:endParaRPr>
                </a:p>
              </p:txBody>
            </p:sp>
            <p:sp>
              <p:nvSpPr>
                <p:cNvPr id="228" name="Freeform 113">
                  <a:extLst>
                    <a:ext uri="{FF2B5EF4-FFF2-40B4-BE49-F238E27FC236}">
                      <a16:creationId xmlns:a16="http://schemas.microsoft.com/office/drawing/2014/main" id="{F3B27E7C-979E-4974-B66E-1D29369C9E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61618" y="2611507"/>
                  <a:ext cx="116571" cy="227164"/>
                </a:xfrm>
                <a:custGeom>
                  <a:avLst/>
                  <a:gdLst>
                    <a:gd name="T0" fmla="*/ 41 w 41"/>
                    <a:gd name="T1" fmla="*/ 80 h 80"/>
                    <a:gd name="T2" fmla="*/ 0 w 41"/>
                    <a:gd name="T3" fmla="*/ 40 h 80"/>
                    <a:gd name="T4" fmla="*/ 41 w 41"/>
                    <a:gd name="T5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1" h="80">
                      <a:moveTo>
                        <a:pt x="41" y="80"/>
                      </a:moveTo>
                      <a:cubicBezTo>
                        <a:pt x="41" y="79"/>
                        <a:pt x="0" y="40"/>
                        <a:pt x="0" y="40"/>
                      </a:cubicBezTo>
                      <a:cubicBezTo>
                        <a:pt x="41" y="0"/>
                        <a:pt x="41" y="0"/>
                        <a:pt x="41" y="0"/>
                      </a:cubicBezTo>
                    </a:path>
                  </a:pathLst>
                </a:custGeom>
                <a:grpFill/>
                <a:ln w="25400" cap="flat" cmpd="sng" algn="ctr">
                  <a:solidFill>
                    <a:srgbClr val="05507D"/>
                  </a:solidFill>
                  <a:prstDash val="solid"/>
                </a:ln>
                <a:effectLst/>
                <a:extLst/>
              </p:spPr>
              <p:txBody>
                <a:bodyPr wrap="none" lIns="0" tIns="36000" rIns="0" bIns="36000" rtlCol="0" anchor="ctr"/>
                <a:lstStyle/>
                <a:p>
                  <a:pPr marL="0" marR="0" lvl="0" indent="0" algn="ctr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1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/>
                    <a:ea typeface="微软雅黑"/>
                    <a:cs typeface="+mn-cs"/>
                  </a:endParaRPr>
                </a:p>
              </p:txBody>
            </p:sp>
            <p:sp>
              <p:nvSpPr>
                <p:cNvPr id="229" name="Freeform 114">
                  <a:extLst>
                    <a:ext uri="{FF2B5EF4-FFF2-40B4-BE49-F238E27FC236}">
                      <a16:creationId xmlns:a16="http://schemas.microsoft.com/office/drawing/2014/main" id="{C35F1CE0-C9CB-41B0-B167-9CDDA42A2A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61618" y="2856606"/>
                  <a:ext cx="524570" cy="188307"/>
                </a:xfrm>
                <a:custGeom>
                  <a:avLst/>
                  <a:gdLst>
                    <a:gd name="T0" fmla="*/ 184 w 184"/>
                    <a:gd name="T1" fmla="*/ 66 h 66"/>
                    <a:gd name="T2" fmla="*/ 27 w 184"/>
                    <a:gd name="T3" fmla="*/ 66 h 66"/>
                    <a:gd name="T4" fmla="*/ 0 w 184"/>
                    <a:gd name="T5" fmla="*/ 36 h 66"/>
                    <a:gd name="T6" fmla="*/ 0 w 184"/>
                    <a:gd name="T7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84" h="66">
                      <a:moveTo>
                        <a:pt x="184" y="66"/>
                      </a:moveTo>
                      <a:cubicBezTo>
                        <a:pt x="27" y="66"/>
                        <a:pt x="27" y="66"/>
                        <a:pt x="27" y="66"/>
                      </a:cubicBezTo>
                      <a:cubicBezTo>
                        <a:pt x="27" y="66"/>
                        <a:pt x="0" y="65"/>
                        <a:pt x="0" y="36"/>
                      </a:cubicBezTo>
                      <a:cubicBezTo>
                        <a:pt x="0" y="7"/>
                        <a:pt x="0" y="0"/>
                        <a:pt x="0" y="0"/>
                      </a:cubicBezTo>
                    </a:path>
                  </a:pathLst>
                </a:custGeom>
                <a:grpFill/>
                <a:ln w="25400" cap="flat" cmpd="sng" algn="ctr">
                  <a:solidFill>
                    <a:srgbClr val="05507D"/>
                  </a:solidFill>
                  <a:prstDash val="solid"/>
                </a:ln>
                <a:effectLst/>
                <a:extLst/>
              </p:spPr>
              <p:txBody>
                <a:bodyPr wrap="none" lIns="0" tIns="36000" rIns="0" bIns="36000" rtlCol="0" anchor="ctr"/>
                <a:lstStyle/>
                <a:p>
                  <a:pPr marL="0" marR="0" lvl="0" indent="0" algn="ctr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1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/>
                    <a:ea typeface="微软雅黑"/>
                    <a:cs typeface="+mn-cs"/>
                  </a:endParaRPr>
                </a:p>
              </p:txBody>
            </p:sp>
            <p:sp>
              <p:nvSpPr>
                <p:cNvPr id="230" name="Freeform 115">
                  <a:extLst>
                    <a:ext uri="{FF2B5EF4-FFF2-40B4-BE49-F238E27FC236}">
                      <a16:creationId xmlns:a16="http://schemas.microsoft.com/office/drawing/2014/main" id="{3D6B9AF5-8E54-4C5E-8EB5-F13ADB8175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95024" y="2932825"/>
                  <a:ext cx="113582" cy="225670"/>
                </a:xfrm>
                <a:custGeom>
                  <a:avLst/>
                  <a:gdLst>
                    <a:gd name="T0" fmla="*/ 0 w 40"/>
                    <a:gd name="T1" fmla="*/ 0 h 79"/>
                    <a:gd name="T2" fmla="*/ 40 w 40"/>
                    <a:gd name="T3" fmla="*/ 40 h 79"/>
                    <a:gd name="T4" fmla="*/ 0 w 40"/>
                    <a:gd name="T5" fmla="*/ 7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0" h="79">
                      <a:moveTo>
                        <a:pt x="0" y="0"/>
                      </a:moveTo>
                      <a:cubicBezTo>
                        <a:pt x="0" y="0"/>
                        <a:pt x="40" y="40"/>
                        <a:pt x="40" y="40"/>
                      </a:cubicBezTo>
                      <a:cubicBezTo>
                        <a:pt x="0" y="79"/>
                        <a:pt x="0" y="79"/>
                        <a:pt x="0" y="79"/>
                      </a:cubicBezTo>
                    </a:path>
                  </a:pathLst>
                </a:custGeom>
                <a:grpFill/>
                <a:ln w="25400" cap="flat" cmpd="sng" algn="ctr">
                  <a:solidFill>
                    <a:srgbClr val="05507D"/>
                  </a:solidFill>
                  <a:prstDash val="solid"/>
                </a:ln>
                <a:effectLst/>
                <a:extLst/>
              </p:spPr>
              <p:txBody>
                <a:bodyPr wrap="none" lIns="0" tIns="36000" rIns="0" bIns="36000" rtlCol="0" anchor="ctr"/>
                <a:lstStyle/>
                <a:p>
                  <a:pPr marL="0" marR="0" lvl="0" indent="0" algn="ctr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1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/>
                    <a:ea typeface="微软雅黑"/>
                    <a:cs typeface="+mn-cs"/>
                  </a:endParaRPr>
                </a:p>
              </p:txBody>
            </p:sp>
          </p:grpSp>
        </p:grpSp>
        <p:grpSp>
          <p:nvGrpSpPr>
            <p:cNvPr id="216" name="그룹 215"/>
            <p:cNvGrpSpPr/>
            <p:nvPr/>
          </p:nvGrpSpPr>
          <p:grpSpPr>
            <a:xfrm>
              <a:off x="621371" y="1565628"/>
              <a:ext cx="1260000" cy="1260000"/>
              <a:chOff x="4323000" y="3377598"/>
              <a:chExt cx="1260000" cy="1260000"/>
            </a:xfrm>
          </p:grpSpPr>
          <p:sp>
            <p:nvSpPr>
              <p:cNvPr id="222" name="타원 221"/>
              <p:cNvSpPr/>
              <p:nvPr/>
            </p:nvSpPr>
            <p:spPr>
              <a:xfrm>
                <a:off x="4323000" y="3377598"/>
                <a:ext cx="1260000" cy="1260000"/>
              </a:xfrm>
              <a:prstGeom prst="ellipse">
                <a:avLst/>
              </a:prstGeom>
              <a:solidFill>
                <a:sysClr val="window" lastClr="FFFFFF"/>
              </a:solidFill>
              <a:ln w="60325" cap="flat" cmpd="sng" algn="ctr">
                <a:noFill/>
                <a:prstDash val="solid"/>
              </a:ln>
              <a:effectLst>
                <a:outerShdw blurRad="50800" dist="25400" algn="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223" name="타원 222"/>
              <p:cNvSpPr/>
              <p:nvPr/>
            </p:nvSpPr>
            <p:spPr>
              <a:xfrm>
                <a:off x="4413000" y="3467598"/>
                <a:ext cx="1080000" cy="1080000"/>
              </a:xfrm>
              <a:prstGeom prst="ellipse">
                <a:avLst/>
              </a:prstGeom>
              <a:pattFill prst="pct75">
                <a:fgClr>
                  <a:srgbClr val="F79646">
                    <a:lumMod val="40000"/>
                    <a:lumOff val="60000"/>
                  </a:srgbClr>
                </a:fgClr>
                <a:bgClr>
                  <a:sysClr val="window" lastClr="FFFFFF"/>
                </a:bgClr>
              </a:pattFill>
              <a:ln w="60325" cap="flat" cmpd="sng" algn="ctr">
                <a:gradFill flip="none" rotWithShape="1">
                  <a:gsLst>
                    <a:gs pos="0">
                      <a:srgbClr val="F79646">
                        <a:lumMod val="0"/>
                        <a:lumOff val="100000"/>
                      </a:srgbClr>
                    </a:gs>
                    <a:gs pos="35000">
                      <a:srgbClr val="F79646">
                        <a:lumMod val="0"/>
                        <a:lumOff val="100000"/>
                      </a:srgbClr>
                    </a:gs>
                    <a:gs pos="100000">
                      <a:srgbClr val="F79646">
                        <a:lumMod val="100000"/>
                      </a:srgb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224" name="TextBox 223"/>
              <p:cNvSpPr txBox="1"/>
              <p:nvPr/>
            </p:nvSpPr>
            <p:spPr>
              <a:xfrm>
                <a:off x="4378863" y="3599794"/>
                <a:ext cx="1148275" cy="815608"/>
              </a:xfrm>
              <a:prstGeom prst="rect">
                <a:avLst/>
              </a:prstGeom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325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400" b="1" i="0" u="none" strike="noStrike" kern="0" cap="none" spc="-81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rPr>
                  <a:t>【</a:t>
                </a:r>
                <a:r>
                  <a:rPr kumimoji="0" lang="ko-KR" altLang="en-US" sz="1400" b="1" i="0" u="none" strike="noStrike" kern="0" cap="none" spc="-81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rPr>
                  <a:t>기초연구</a:t>
                </a:r>
                <a:r>
                  <a:rPr kumimoji="0" lang="en-US" altLang="ko-KR" sz="1400" b="1" i="0" u="none" strike="noStrike" kern="0" cap="none" spc="-81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rPr>
                  <a:t>】</a:t>
                </a:r>
              </a:p>
              <a:p>
                <a:pPr marL="0" marR="0" lvl="0" indent="0" algn="ctr" defTabSz="914325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ko-KR" sz="5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>
                    <a:glow rad="152400">
                      <a:prstClr val="white">
                        <a:alpha val="97000"/>
                      </a:prstClr>
                    </a:glow>
                  </a:effectLst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  <a:p>
                <a:pPr marL="0" marR="0" lvl="0" indent="0" algn="ctr" defTabSz="914325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>
                      <a:glow rad="152400">
                        <a:prstClr val="white">
                          <a:alpha val="97000"/>
                        </a:prstClr>
                      </a:glow>
                    </a:effectLst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rPr>
                  <a:t>대학교</a:t>
                </a:r>
                <a:endParaRPr kumimoji="0" lang="en-US" altLang="ko-K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>
                    <a:glow rad="152400">
                      <a:prstClr val="white">
                        <a:alpha val="97000"/>
                      </a:prstClr>
                    </a:glow>
                  </a:effectLst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  <a:p>
                <a:pPr marL="0" marR="0" lvl="0" indent="0" algn="ctr" defTabSz="914325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>
                      <a:glow rad="152400">
                        <a:prstClr val="white">
                          <a:alpha val="97000"/>
                        </a:prstClr>
                      </a:glow>
                    </a:effectLst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rPr>
                  <a:t>원천기술</a:t>
                </a:r>
                <a:endParaRPr kumimoji="0" lang="en-US" altLang="ko-K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>
                    <a:glow rad="152400">
                      <a:prstClr val="white">
                        <a:alpha val="97000"/>
                      </a:prstClr>
                    </a:glow>
                  </a:effectLst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  <p:grpSp>
          <p:nvGrpSpPr>
            <p:cNvPr id="217" name="그룹 216"/>
            <p:cNvGrpSpPr/>
            <p:nvPr/>
          </p:nvGrpSpPr>
          <p:grpSpPr>
            <a:xfrm>
              <a:off x="2506686" y="1552980"/>
              <a:ext cx="1260000" cy="1285296"/>
              <a:chOff x="4323000" y="3377598"/>
              <a:chExt cx="1260000" cy="1260000"/>
            </a:xfrm>
          </p:grpSpPr>
          <p:sp>
            <p:nvSpPr>
              <p:cNvPr id="219" name="타원 218"/>
              <p:cNvSpPr/>
              <p:nvPr/>
            </p:nvSpPr>
            <p:spPr>
              <a:xfrm>
                <a:off x="4323000" y="3377598"/>
                <a:ext cx="1260000" cy="1260000"/>
              </a:xfrm>
              <a:prstGeom prst="ellipse">
                <a:avLst/>
              </a:prstGeom>
              <a:solidFill>
                <a:sysClr val="window" lastClr="FFFFFF"/>
              </a:solidFill>
              <a:ln w="60325" cap="flat" cmpd="sng" algn="ctr">
                <a:noFill/>
                <a:prstDash val="solid"/>
              </a:ln>
              <a:effectLst>
                <a:outerShdw blurRad="50800" dist="25400" algn="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220" name="타원 219"/>
              <p:cNvSpPr/>
              <p:nvPr/>
            </p:nvSpPr>
            <p:spPr>
              <a:xfrm>
                <a:off x="4413000" y="3467598"/>
                <a:ext cx="1080000" cy="1080000"/>
              </a:xfrm>
              <a:prstGeom prst="ellipse">
                <a:avLst/>
              </a:prstGeom>
              <a:pattFill prst="pct40">
                <a:fgClr>
                  <a:srgbClr val="5B9BD5"/>
                </a:fgClr>
                <a:bgClr>
                  <a:sysClr val="window" lastClr="FFFFFF"/>
                </a:bgClr>
              </a:pattFill>
              <a:ln w="60325" cap="flat" cmpd="sng" algn="ctr">
                <a:gradFill flip="none" rotWithShape="1">
                  <a:gsLst>
                    <a:gs pos="0">
                      <a:srgbClr val="4BACC6">
                        <a:lumMod val="0"/>
                        <a:lumOff val="100000"/>
                      </a:srgbClr>
                    </a:gs>
                    <a:gs pos="35000">
                      <a:srgbClr val="4BACC6">
                        <a:lumMod val="0"/>
                        <a:lumOff val="100000"/>
                      </a:srgbClr>
                    </a:gs>
                    <a:gs pos="100000">
                      <a:srgbClr val="5B9BD5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221" name="TextBox 220"/>
              <p:cNvSpPr txBox="1"/>
              <p:nvPr/>
            </p:nvSpPr>
            <p:spPr>
              <a:xfrm>
                <a:off x="4378863" y="3599794"/>
                <a:ext cx="1148275" cy="815608"/>
              </a:xfrm>
              <a:prstGeom prst="rect">
                <a:avLst/>
              </a:prstGeom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325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400" b="1" i="0" u="none" strike="noStrike" kern="0" cap="none" spc="-81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rPr>
                  <a:t>【Scale-Up】</a:t>
                </a:r>
              </a:p>
              <a:p>
                <a:pPr marL="0" marR="0" lvl="0" indent="0" algn="ctr" defTabSz="914325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ko-KR" sz="5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>
                    <a:glow rad="152400">
                      <a:prstClr val="white">
                        <a:alpha val="97000"/>
                      </a:prstClr>
                    </a:glow>
                  </a:effectLst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  <a:p>
                <a:pPr marL="0" marR="0" lvl="0" indent="0" algn="ctr" defTabSz="742815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83C7"/>
                    </a:solidFill>
                    <a:effectLst>
                      <a:glow rad="152400">
                        <a:prstClr val="white">
                          <a:alpha val="97000"/>
                        </a:prstClr>
                      </a:glow>
                    </a:effectLst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rPr>
                  <a:t>RIST</a:t>
                </a:r>
              </a:p>
              <a:p>
                <a:pPr marL="0" marR="0" lvl="0" indent="0" algn="ctr" defTabSz="742815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83C7"/>
                    </a:solidFill>
                    <a:effectLst>
                      <a:glow rad="152400">
                        <a:prstClr val="white">
                          <a:alpha val="97000"/>
                        </a:prstClr>
                      </a:glow>
                    </a:effectLst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rPr>
                  <a:t>실용화 기술</a:t>
                </a:r>
                <a:endParaRPr kumimoji="0" lang="en-US" altLang="ko-K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83C7"/>
                  </a:solidFill>
                  <a:effectLst>
                    <a:glow rad="152400">
                      <a:prstClr val="white">
                        <a:alpha val="97000"/>
                      </a:prstClr>
                    </a:glow>
                  </a:effectLst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  <p:sp>
          <p:nvSpPr>
            <p:cNvPr id="218" name="아래쪽 화살표 217"/>
            <p:cNvSpPr/>
            <p:nvPr/>
          </p:nvSpPr>
          <p:spPr>
            <a:xfrm rot="10800000">
              <a:off x="1880066" y="2455377"/>
              <a:ext cx="622647" cy="181319"/>
            </a:xfrm>
            <a:prstGeom prst="downArrow">
              <a:avLst/>
            </a:prstGeom>
            <a:gradFill flip="none" rotWithShape="1">
              <a:gsLst>
                <a:gs pos="0">
                  <a:sysClr val="window" lastClr="FFFFFF"/>
                </a:gs>
                <a:gs pos="50000">
                  <a:sysClr val="window" lastClr="FFFFFF">
                    <a:lumMod val="8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</p:grpSp>
      <p:sp>
        <p:nvSpPr>
          <p:cNvPr id="231" name="직사각형 230"/>
          <p:cNvSpPr/>
          <p:nvPr/>
        </p:nvSpPr>
        <p:spPr bwMode="auto">
          <a:xfrm>
            <a:off x="318053" y="3131900"/>
            <a:ext cx="1262640" cy="422321"/>
          </a:xfrm>
          <a:prstGeom prst="rect">
            <a:avLst/>
          </a:prstGeom>
          <a:solidFill>
            <a:srgbClr val="0070C0"/>
          </a:solidFill>
          <a:ln w="317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사업 개요</a:t>
            </a:r>
            <a:endParaRPr kumimoji="1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32" name="직각 삼각형 231"/>
          <p:cNvSpPr/>
          <p:nvPr/>
        </p:nvSpPr>
        <p:spPr bwMode="auto">
          <a:xfrm>
            <a:off x="1580692" y="3139520"/>
            <a:ext cx="76643" cy="210137"/>
          </a:xfrm>
          <a:prstGeom prst="rtTriangle">
            <a:avLst/>
          </a:prstGeom>
          <a:solidFill>
            <a:sysClr val="window" lastClr="FFFFFF">
              <a:lumMod val="65000"/>
            </a:sysClr>
          </a:solidFill>
          <a:ln w="317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233" name="그룹 232"/>
          <p:cNvGrpSpPr/>
          <p:nvPr/>
        </p:nvGrpSpPr>
        <p:grpSpPr>
          <a:xfrm>
            <a:off x="7512776" y="1447272"/>
            <a:ext cx="1425932" cy="1388473"/>
            <a:chOff x="3649623" y="1748865"/>
            <a:chExt cx="1491059" cy="1463770"/>
          </a:xfrm>
        </p:grpSpPr>
        <p:grpSp>
          <p:nvGrpSpPr>
            <p:cNvPr id="234" name="그룹 107">
              <a:extLst>
                <a:ext uri="{FF2B5EF4-FFF2-40B4-BE49-F238E27FC236}">
                  <a16:creationId xmlns:a16="http://schemas.microsoft.com/office/drawing/2014/main" id="{B42F7B93-2438-49C4-9AEF-1EDAB9821B99}"/>
                </a:ext>
              </a:extLst>
            </p:cNvPr>
            <p:cNvGrpSpPr/>
            <p:nvPr/>
          </p:nvGrpSpPr>
          <p:grpSpPr>
            <a:xfrm>
              <a:off x="3649623" y="1748865"/>
              <a:ext cx="1491059" cy="1463770"/>
              <a:chOff x="3563888" y="4005064"/>
              <a:chExt cx="1080000" cy="1080000"/>
            </a:xfrm>
          </p:grpSpPr>
          <p:sp>
            <p:nvSpPr>
              <p:cNvPr id="236" name="타원 235">
                <a:extLst>
                  <a:ext uri="{FF2B5EF4-FFF2-40B4-BE49-F238E27FC236}">
                    <a16:creationId xmlns:a16="http://schemas.microsoft.com/office/drawing/2014/main" id="{56240269-FD88-4DE8-BF49-34533FD0BFD9}"/>
                  </a:ext>
                </a:extLst>
              </p:cNvPr>
              <p:cNvSpPr/>
              <p:nvPr/>
            </p:nvSpPr>
            <p:spPr>
              <a:xfrm>
                <a:off x="3563888" y="4005064"/>
                <a:ext cx="1080000" cy="1080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lumMod val="85000"/>
                    </a:srgbClr>
                  </a:gs>
                  <a:gs pos="100000">
                    <a:srgbClr val="FFFFFF">
                      <a:lumMod val="65000"/>
                    </a:srgbClr>
                  </a:gs>
                </a:gsLst>
                <a:lin ang="2700000" scaled="1"/>
                <a:tileRect/>
              </a:gradFill>
              <a:ln w="12700" cap="flat" cmpd="sng" algn="ctr">
                <a:noFill/>
                <a:prstDash val="solid"/>
              </a:ln>
              <a:effectLst>
                <a:outerShdw blurRad="38100" sx="101000" sy="101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237" name="타원 236">
                <a:extLst>
                  <a:ext uri="{FF2B5EF4-FFF2-40B4-BE49-F238E27FC236}">
                    <a16:creationId xmlns:a16="http://schemas.microsoft.com/office/drawing/2014/main" id="{2825D918-C0AC-429F-9875-214CB86999C1}"/>
                  </a:ext>
                </a:extLst>
              </p:cNvPr>
              <p:cNvSpPr/>
              <p:nvPr/>
            </p:nvSpPr>
            <p:spPr>
              <a:xfrm>
                <a:off x="3617847" y="4059023"/>
                <a:ext cx="972082" cy="972082"/>
              </a:xfrm>
              <a:prstGeom prst="ellipse">
                <a:avLst/>
              </a:prstGeom>
              <a:gradFill flip="none" rotWithShape="1">
                <a:gsLst>
                  <a:gs pos="0">
                    <a:srgbClr val="005799"/>
                  </a:gs>
                  <a:gs pos="75000">
                    <a:srgbClr val="0070C0"/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</a:ln>
              <a:effectLst/>
              <a:scene3d>
                <a:camera prst="orthographicFront"/>
                <a:lightRig rig="soft" dir="t">
                  <a:rot lat="0" lon="0" rev="11400000"/>
                </a:lightRig>
              </a:scene3d>
              <a:sp3d>
                <a:bevelT w="25400" h="38100"/>
              </a:sp3d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238" name="타원 237">
                <a:extLst>
                  <a:ext uri="{FF2B5EF4-FFF2-40B4-BE49-F238E27FC236}">
                    <a16:creationId xmlns:a16="http://schemas.microsoft.com/office/drawing/2014/main" id="{BB55F402-1884-41E5-92EB-7F65699ABC46}"/>
                  </a:ext>
                </a:extLst>
              </p:cNvPr>
              <p:cNvSpPr/>
              <p:nvPr/>
            </p:nvSpPr>
            <p:spPr>
              <a:xfrm>
                <a:off x="3709483" y="4150659"/>
                <a:ext cx="788810" cy="788810"/>
              </a:xfrm>
              <a:prstGeom prst="ellipse">
                <a:avLst/>
              </a:prstGeom>
              <a:solidFill>
                <a:srgbClr val="FFFFFF"/>
              </a:solidFill>
              <a:ln w="25400" cap="flat" cmpd="sng" algn="ctr">
                <a:noFill/>
                <a:prstDash val="solid"/>
              </a:ln>
              <a:effectLst>
                <a:innerShdw blurRad="50800">
                  <a:prstClr val="black"/>
                </a:innerShdw>
              </a:effectLst>
              <a:scene3d>
                <a:camera prst="orthographicFront"/>
                <a:lightRig rig="threePt" dir="t">
                  <a:rot lat="0" lon="0" rev="19200000"/>
                </a:lightRig>
              </a:scene3d>
              <a:sp3d prstMaterial="plastic">
                <a:bevelT w="0" h="0" prst="angle"/>
              </a:sp3d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  <p:sp>
          <p:nvSpPr>
            <p:cNvPr id="235" name="직사각형 234">
              <a:extLst>
                <a:ext uri="{FF2B5EF4-FFF2-40B4-BE49-F238E27FC236}">
                  <a16:creationId xmlns:a16="http://schemas.microsoft.com/office/drawing/2014/main" id="{F38A0A9D-8A14-4FDD-88A0-0F319F7D9FF4}"/>
                </a:ext>
              </a:extLst>
            </p:cNvPr>
            <p:cNvSpPr/>
            <p:nvPr/>
          </p:nvSpPr>
          <p:spPr>
            <a:xfrm>
              <a:off x="3846123" y="2234529"/>
              <a:ext cx="1098059" cy="492443"/>
            </a:xfrm>
            <a:prstGeom prst="rect">
              <a:avLst/>
            </a:prstGeom>
            <a:noFill/>
            <a:ln w="19050" algn="ctr">
              <a:noFill/>
              <a:round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 contourW="25400">
                <a:bevelT w="1270" h="25400"/>
                <a:contourClr>
                  <a:schemeClr val="bg1"/>
                </a:contourClr>
              </a:sp3d>
            </a:bodyPr>
            <a:lstStyle/>
            <a:p>
              <a:pPr marL="0" marR="0" lvl="0" indent="0" algn="ctr" defTabSz="10408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61645"/>
                </a:buClr>
                <a:buSzPts val="1200"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0" cap="none" spc="0" normalizeH="0" baseline="0" noProof="0" dirty="0" smtClean="0">
                  <a:ln w="11430"/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 pitchFamily="34" charset="0"/>
                </a:rPr>
                <a:t>신사업 발굴</a:t>
              </a:r>
              <a:endParaRPr kumimoji="0" lang="en-US" altLang="ko-KR" sz="1600" b="1" i="0" u="none" strike="noStrike" kern="0" cap="none" spc="0" normalizeH="0" baseline="0" noProof="0" dirty="0" smtClean="0">
                <a:ln w="11430"/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 pitchFamily="34" charset="0"/>
              </a:endParaRPr>
            </a:p>
            <a:p>
              <a:pPr marL="0" marR="0" lvl="0" indent="0" algn="ctr" defTabSz="10408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61645"/>
                </a:buClr>
                <a:buSzPts val="1200"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0" cap="none" spc="0" normalizeH="0" baseline="0" noProof="0" dirty="0" smtClean="0">
                  <a:ln w="11430"/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 pitchFamily="34" charset="0"/>
                </a:rPr>
                <a:t>및 사업화</a:t>
              </a:r>
              <a:endParaRPr kumimoji="0" lang="ko-KR" altLang="en-US" sz="1600" b="1" i="0" u="none" strike="noStrike" kern="0" cap="none" spc="0" normalizeH="0" baseline="0" noProof="0" dirty="0">
                <a:ln w="11430"/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 pitchFamily="34" charset="0"/>
              </a:endParaRPr>
            </a:p>
          </p:txBody>
        </p:sp>
      </p:grpSp>
      <p:grpSp>
        <p:nvGrpSpPr>
          <p:cNvPr id="239" name="그룹 1001"/>
          <p:cNvGrpSpPr/>
          <p:nvPr/>
        </p:nvGrpSpPr>
        <p:grpSpPr>
          <a:xfrm>
            <a:off x="3200387" y="1113866"/>
            <a:ext cx="4283162" cy="2055284"/>
            <a:chOff x="-437609" y="6668561"/>
            <a:chExt cx="10686385" cy="4440400"/>
          </a:xfrm>
        </p:grpSpPr>
        <p:pic>
          <p:nvPicPr>
            <p:cNvPr id="240" name="Object 2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437609" y="6668561"/>
              <a:ext cx="10686385" cy="4440400"/>
            </a:xfrm>
            <a:prstGeom prst="rect">
              <a:avLst/>
            </a:prstGeom>
          </p:spPr>
        </p:pic>
        <p:pic>
          <p:nvPicPr>
            <p:cNvPr id="241" name="Object 3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06082" y="7735693"/>
              <a:ext cx="5343194" cy="2220200"/>
            </a:xfrm>
            <a:prstGeom prst="rect">
              <a:avLst/>
            </a:prstGeom>
          </p:spPr>
        </p:pic>
      </p:grpSp>
      <p:sp>
        <p:nvSpPr>
          <p:cNvPr id="242" name="TextBox 241"/>
          <p:cNvSpPr txBox="1"/>
          <p:nvPr/>
        </p:nvSpPr>
        <p:spPr>
          <a:xfrm>
            <a:off x="4244470" y="1818343"/>
            <a:ext cx="219499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742876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-81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glow rad="152400">
                    <a:prstClr val="white">
                      <a:alpha val="97000"/>
                    </a:prstClr>
                  </a:glo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【</a:t>
            </a:r>
            <a:r>
              <a:rPr kumimoji="0" lang="ko-KR" altLang="en-US" sz="15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glow rad="152400">
                    <a:prstClr val="white">
                      <a:alpha val="97000"/>
                    </a:prstClr>
                  </a:glo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실용화 </a:t>
            </a:r>
            <a:r>
              <a:rPr kumimoji="0" lang="ko-KR" alt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glow rad="152400">
                    <a:prstClr val="white">
                      <a:alpha val="97000"/>
                    </a:prstClr>
                  </a:glo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가능성 </a:t>
            </a:r>
            <a:r>
              <a:rPr kumimoji="0" lang="ko-KR" altLang="en-US" sz="15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glow rad="152400">
                    <a:prstClr val="white">
                      <a:alpha val="97000"/>
                    </a:prstClr>
                  </a:glo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검증</a:t>
            </a:r>
            <a:r>
              <a:rPr kumimoji="0" lang="en-US" altLang="ko-KR" sz="1600" b="1" i="0" u="none" strike="noStrike" kern="0" cap="none" spc="-81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glow rad="152400">
                    <a:prstClr val="white">
                      <a:alpha val="97000"/>
                    </a:prstClr>
                  </a:glo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】</a:t>
            </a:r>
          </a:p>
          <a:p>
            <a:pPr marL="0" marR="0" lvl="0" indent="0" algn="ctr" defTabSz="742876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glow rad="152400">
                    <a:prstClr val="white">
                      <a:alpha val="97000"/>
                    </a:prstClr>
                  </a:glo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대학교</a:t>
            </a:r>
            <a:r>
              <a:rPr kumimoji="0" lang="en-US" altLang="ko-KR" sz="1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glow rad="152400">
                    <a:prstClr val="white">
                      <a:alpha val="97000"/>
                    </a:prstClr>
                  </a:glo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-RIST Open </a:t>
            </a:r>
            <a:r>
              <a:rPr kumimoji="0" lang="en-US" altLang="ko-KR" sz="15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glow rad="152400">
                    <a:prstClr val="white">
                      <a:alpha val="97000"/>
                    </a:prstClr>
                  </a:glo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Lab</a:t>
            </a:r>
            <a:endParaRPr kumimoji="0" lang="en-US" altLang="ko-KR" sz="15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glow rad="152400">
                  <a:prstClr val="white">
                    <a:alpha val="97000"/>
                  </a:prstClr>
                </a:glo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243" name="그룹 32"/>
          <p:cNvGrpSpPr/>
          <p:nvPr/>
        </p:nvGrpSpPr>
        <p:grpSpPr>
          <a:xfrm>
            <a:off x="3883884" y="1596317"/>
            <a:ext cx="321935" cy="1090382"/>
            <a:chOff x="4525207" y="1988842"/>
            <a:chExt cx="427745" cy="4248471"/>
          </a:xfrm>
        </p:grpSpPr>
        <p:sp>
          <p:nvSpPr>
            <p:cNvPr id="244" name="이등변 삼각형 243"/>
            <p:cNvSpPr>
              <a:spLocks noChangeArrowheads="1"/>
            </p:cNvSpPr>
            <p:nvPr/>
          </p:nvSpPr>
          <p:spPr bwMode="auto">
            <a:xfrm rot="16200000" flipV="1">
              <a:off x="2776735" y="3908873"/>
              <a:ext cx="3944030" cy="408404"/>
            </a:xfrm>
            <a:prstGeom prst="triangle">
              <a:avLst>
                <a:gd name="adj" fmla="val 50000"/>
              </a:avLst>
            </a:prstGeom>
            <a:solidFill>
              <a:sysClr val="window" lastClr="FFFFFF">
                <a:lumMod val="50000"/>
                <a:alpha val="54000"/>
              </a:sysClr>
            </a:solidFill>
            <a:ln w="12700" algn="ctr">
              <a:noFill/>
              <a:round/>
              <a:headEnd/>
              <a:tailEnd/>
            </a:ln>
          </p:spPr>
          <p:txBody>
            <a:bodyPr rot="10800000" vert="eaVert" lIns="7200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Ø"/>
                <a:tabLst/>
                <a:defRPr/>
              </a:pPr>
              <a:endParaRPr kumimoji="0" lang="ko-KR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Tahoma" pitchFamily="34" charset="0"/>
              </a:endParaRPr>
            </a:p>
          </p:txBody>
        </p:sp>
        <p:sp>
          <p:nvSpPr>
            <p:cNvPr id="245" name="이등변 삼각형 244"/>
            <p:cNvSpPr>
              <a:spLocks noChangeArrowheads="1"/>
            </p:cNvSpPr>
            <p:nvPr/>
          </p:nvSpPr>
          <p:spPr bwMode="auto">
            <a:xfrm rot="16200000" flipV="1">
              <a:off x="2597913" y="3916136"/>
              <a:ext cx="4248471" cy="393884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F9FBFD"/>
                </a:gs>
                <a:gs pos="2000">
                  <a:sysClr val="window" lastClr="FFFFFF">
                    <a:lumMod val="85000"/>
                  </a:sysClr>
                </a:gs>
                <a:gs pos="100000">
                  <a:sysClr val="window" lastClr="FFFFFF"/>
                </a:gs>
              </a:gsLst>
              <a:lin ang="5400000" scaled="1"/>
            </a:gradFill>
            <a:ln w="12700" algn="ctr">
              <a:noFill/>
              <a:round/>
              <a:headEnd/>
              <a:tailEnd/>
            </a:ln>
          </p:spPr>
          <p:txBody>
            <a:bodyPr rot="10800000" vert="eaVert" lIns="7200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Ø"/>
                <a:tabLst/>
                <a:defRPr/>
              </a:pPr>
              <a:endParaRPr kumimoji="0" lang="ko-KR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Tahoma" pitchFamily="34" charset="0"/>
              </a:endParaRPr>
            </a:p>
          </p:txBody>
        </p:sp>
      </p:grpSp>
      <p:grpSp>
        <p:nvGrpSpPr>
          <p:cNvPr id="246" name="그룹 245"/>
          <p:cNvGrpSpPr/>
          <p:nvPr/>
        </p:nvGrpSpPr>
        <p:grpSpPr>
          <a:xfrm>
            <a:off x="1189647" y="5611505"/>
            <a:ext cx="7872114" cy="1033094"/>
            <a:chOff x="1552944" y="3065288"/>
            <a:chExt cx="7872114" cy="1033094"/>
          </a:xfrm>
        </p:grpSpPr>
        <p:sp>
          <p:nvSpPr>
            <p:cNvPr id="247" name="오른쪽 화살표 246"/>
            <p:cNvSpPr/>
            <p:nvPr/>
          </p:nvSpPr>
          <p:spPr>
            <a:xfrm>
              <a:off x="1552944" y="3276374"/>
              <a:ext cx="7166986" cy="432000"/>
            </a:xfrm>
            <a:prstGeom prst="rightArrow">
              <a:avLst/>
            </a:prstGeom>
            <a:gradFill flip="none" rotWithShape="1">
              <a:gsLst>
                <a:gs pos="0">
                  <a:srgbClr val="4F81BD">
                    <a:lumMod val="5000"/>
                    <a:lumOff val="95000"/>
                  </a:srgbClr>
                </a:gs>
                <a:gs pos="48000">
                  <a:srgbClr val="4F81BD">
                    <a:lumMod val="45000"/>
                    <a:lumOff val="55000"/>
                  </a:srgbClr>
                </a:gs>
                <a:gs pos="100000">
                  <a:srgbClr val="0070C0"/>
                </a:gs>
              </a:gsLst>
              <a:lin ang="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grpSp>
          <p:nvGrpSpPr>
            <p:cNvPr id="248" name="그룹 247"/>
            <p:cNvGrpSpPr/>
            <p:nvPr/>
          </p:nvGrpSpPr>
          <p:grpSpPr>
            <a:xfrm>
              <a:off x="2085985" y="3085124"/>
              <a:ext cx="1134927" cy="814500"/>
              <a:chOff x="1499170" y="5562527"/>
              <a:chExt cx="1134927" cy="814500"/>
            </a:xfrm>
          </p:grpSpPr>
          <p:sp>
            <p:nvSpPr>
              <p:cNvPr id="270" name="TextBox 269"/>
              <p:cNvSpPr txBox="1"/>
              <p:nvPr/>
            </p:nvSpPr>
            <p:spPr>
              <a:xfrm>
                <a:off x="1499170" y="6100028"/>
                <a:ext cx="113492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2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1200" b="1" i="0" u="none" strike="noStrike" kern="0" cap="none" spc="-8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rPr>
                  <a:t>사업 제안 접수</a:t>
                </a:r>
                <a:endParaRPr kumimoji="1" lang="en-US" altLang="ko-KR" sz="1200" b="1" i="0" u="none" strike="noStrike" kern="0" cap="none" spc="-8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271" name="타원 270"/>
              <p:cNvSpPr/>
              <p:nvPr/>
            </p:nvSpPr>
            <p:spPr>
              <a:xfrm>
                <a:off x="1958633" y="5835496"/>
                <a:ext cx="216000" cy="216000"/>
              </a:xfrm>
              <a:prstGeom prst="ellipse">
                <a:avLst/>
              </a:prstGeom>
              <a:solidFill>
                <a:srgbClr val="0065B0">
                  <a:alpha val="80000"/>
                </a:srgbClr>
              </a:solidFill>
              <a:ln w="25400" cap="flat" cmpd="sng" algn="ctr">
                <a:noFill/>
                <a:prstDash val="solid"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272" name="TextBox 271"/>
              <p:cNvSpPr txBox="1"/>
              <p:nvPr/>
            </p:nvSpPr>
            <p:spPr>
              <a:xfrm>
                <a:off x="1724405" y="5562527"/>
                <a:ext cx="684457" cy="230832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325" rtl="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9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rPr>
                  <a:t>~</a:t>
                </a:r>
                <a:r>
                  <a:rPr lang="en-US" altLang="ko-KR" sz="900" b="1" dirty="0">
                    <a:solidFill>
                      <a:srgbClr val="002060"/>
                    </a:solidFill>
                    <a:latin typeface="맑은 고딕"/>
                    <a:ea typeface="맑은 고딕" panose="020B0503020000020004" pitchFamily="50" charset="-127"/>
                  </a:rPr>
                  <a:t>9</a:t>
                </a:r>
                <a:r>
                  <a:rPr kumimoji="0" lang="en-US" altLang="ko-KR" sz="9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rPr>
                  <a:t>.13</a:t>
                </a:r>
                <a:endParaRPr kumimoji="0" lang="ko-KR" altLang="en-US" sz="9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  <p:grpSp>
          <p:nvGrpSpPr>
            <p:cNvPr id="249" name="그룹 248"/>
            <p:cNvGrpSpPr/>
            <p:nvPr/>
          </p:nvGrpSpPr>
          <p:grpSpPr>
            <a:xfrm>
              <a:off x="3468649" y="3085124"/>
              <a:ext cx="1275670" cy="814500"/>
              <a:chOff x="2726824" y="5562527"/>
              <a:chExt cx="1275670" cy="814500"/>
            </a:xfrm>
          </p:grpSpPr>
          <p:sp>
            <p:nvSpPr>
              <p:cNvPr id="267" name="TextBox 266"/>
              <p:cNvSpPr txBox="1"/>
              <p:nvPr/>
            </p:nvSpPr>
            <p:spPr>
              <a:xfrm>
                <a:off x="2726824" y="6100028"/>
                <a:ext cx="127567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2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ko-KR" sz="1200" b="1" i="0" u="none" strike="noStrike" kern="0" cap="none" spc="-8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rPr>
                  <a:t>RIST </a:t>
                </a:r>
                <a:r>
                  <a:rPr kumimoji="1" lang="ko-KR" altLang="en-US" sz="1200" b="1" i="0" u="none" strike="noStrike" kern="0" cap="none" spc="-8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rPr>
                  <a:t>연구원 매칭</a:t>
                </a:r>
                <a:endParaRPr kumimoji="1" lang="en-US" altLang="ko-KR" sz="1200" b="1" i="0" u="none" strike="noStrike" kern="0" cap="none" spc="-8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268" name="타원 267"/>
              <p:cNvSpPr/>
              <p:nvPr/>
            </p:nvSpPr>
            <p:spPr>
              <a:xfrm>
                <a:off x="3256659" y="5835496"/>
                <a:ext cx="216000" cy="216000"/>
              </a:xfrm>
              <a:prstGeom prst="ellipse">
                <a:avLst/>
              </a:prstGeom>
              <a:solidFill>
                <a:srgbClr val="0065B0">
                  <a:alpha val="80000"/>
                </a:srgbClr>
              </a:solidFill>
              <a:ln w="25400" cap="flat" cmpd="sng" algn="ctr">
                <a:noFill/>
                <a:prstDash val="solid"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269" name="TextBox 268"/>
              <p:cNvSpPr txBox="1"/>
              <p:nvPr/>
            </p:nvSpPr>
            <p:spPr>
              <a:xfrm>
                <a:off x="3061245" y="5562527"/>
                <a:ext cx="606829" cy="230832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325" rtl="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9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rPr>
                  <a:t>~9.27</a:t>
                </a:r>
                <a:endParaRPr kumimoji="0" lang="ko-KR" altLang="en-US" sz="9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  <p:grpSp>
          <p:nvGrpSpPr>
            <p:cNvPr id="250" name="그룹 249"/>
            <p:cNvGrpSpPr/>
            <p:nvPr/>
          </p:nvGrpSpPr>
          <p:grpSpPr>
            <a:xfrm>
              <a:off x="5326384" y="3085124"/>
              <a:ext cx="759182" cy="814500"/>
              <a:chOff x="4318832" y="5562527"/>
              <a:chExt cx="759182" cy="814500"/>
            </a:xfrm>
          </p:grpSpPr>
          <p:sp>
            <p:nvSpPr>
              <p:cNvPr id="264" name="TextBox 263"/>
              <p:cNvSpPr txBox="1"/>
              <p:nvPr/>
            </p:nvSpPr>
            <p:spPr>
              <a:xfrm>
                <a:off x="4318832" y="6100028"/>
                <a:ext cx="75918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2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1200" b="1" kern="0" spc="-80" dirty="0" err="1" smtClean="0">
                    <a:solidFill>
                      <a:prstClr val="black"/>
                    </a:solidFill>
                    <a:latin typeface="맑은 고딕"/>
                    <a:ea typeface="맑은 고딕" panose="020B0503020000020004" pitchFamily="50" charset="-127"/>
                  </a:rPr>
                  <a:t>선정심의</a:t>
                </a:r>
                <a:endParaRPr kumimoji="1" lang="en-US" altLang="ko-KR" sz="1200" b="1" i="0" u="none" strike="noStrike" kern="0" cap="none" spc="-8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265" name="타원 264"/>
              <p:cNvSpPr/>
              <p:nvPr/>
            </p:nvSpPr>
            <p:spPr>
              <a:xfrm>
                <a:off x="4590424" y="5835496"/>
                <a:ext cx="216000" cy="216000"/>
              </a:xfrm>
              <a:prstGeom prst="ellipse">
                <a:avLst/>
              </a:prstGeom>
              <a:solidFill>
                <a:srgbClr val="0065B0">
                  <a:alpha val="80000"/>
                </a:srgbClr>
              </a:solidFill>
              <a:ln w="25400" cap="flat" cmpd="sng" algn="ctr">
                <a:noFill/>
                <a:prstDash val="solid"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266" name="TextBox 265"/>
              <p:cNvSpPr txBox="1"/>
              <p:nvPr/>
            </p:nvSpPr>
            <p:spPr>
              <a:xfrm>
                <a:off x="4395010" y="5562527"/>
                <a:ext cx="606829" cy="230832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325" rtl="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9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rPr>
                  <a:t>~10.15</a:t>
                </a:r>
                <a:endParaRPr kumimoji="0" lang="ko-KR" altLang="en-US" sz="9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  <p:grpSp>
          <p:nvGrpSpPr>
            <p:cNvPr id="251" name="그룹 250"/>
            <p:cNvGrpSpPr/>
            <p:nvPr/>
          </p:nvGrpSpPr>
          <p:grpSpPr>
            <a:xfrm>
              <a:off x="6690924" y="3088957"/>
              <a:ext cx="1139415" cy="1009425"/>
              <a:chOff x="6514481" y="3031291"/>
              <a:chExt cx="1139415" cy="1009425"/>
            </a:xfrm>
          </p:grpSpPr>
          <p:sp>
            <p:nvSpPr>
              <p:cNvPr id="260" name="타원 259"/>
              <p:cNvSpPr/>
              <p:nvPr/>
            </p:nvSpPr>
            <p:spPr>
              <a:xfrm>
                <a:off x="6976190" y="3315016"/>
                <a:ext cx="216000" cy="216000"/>
              </a:xfrm>
              <a:prstGeom prst="ellipse">
                <a:avLst/>
              </a:prstGeom>
              <a:solidFill>
                <a:srgbClr val="0065B0">
                  <a:alpha val="80000"/>
                </a:srgbClr>
              </a:solidFill>
              <a:ln w="25400" cap="flat" cmpd="sng" algn="ctr">
                <a:noFill/>
                <a:prstDash val="solid"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  <p:grpSp>
            <p:nvGrpSpPr>
              <p:cNvPr id="261" name="그룹 260"/>
              <p:cNvGrpSpPr/>
              <p:nvPr/>
            </p:nvGrpSpPr>
            <p:grpSpPr>
              <a:xfrm>
                <a:off x="6514481" y="3031291"/>
                <a:ext cx="1139415" cy="1009425"/>
                <a:chOff x="6006061" y="5562527"/>
                <a:chExt cx="1139415" cy="1009425"/>
              </a:xfrm>
            </p:grpSpPr>
            <p:sp>
              <p:nvSpPr>
                <p:cNvPr id="262" name="TextBox 261"/>
                <p:cNvSpPr txBox="1"/>
                <p:nvPr/>
              </p:nvSpPr>
              <p:spPr>
                <a:xfrm>
                  <a:off x="6006061" y="6100028"/>
                  <a:ext cx="1139415" cy="47192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ts val="2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ko-KR" altLang="en-US" sz="1200" b="1" kern="0" spc="-80" dirty="0" smtClean="0">
                      <a:solidFill>
                        <a:prstClr val="black"/>
                      </a:solidFill>
                      <a:latin typeface="맑은 고딕"/>
                      <a:ea typeface="맑은 고딕" panose="020B0503020000020004" pitchFamily="50" charset="-127"/>
                    </a:rPr>
                    <a:t>사업계획서 完</a:t>
                  </a:r>
                  <a:endParaRPr kumimoji="1" lang="en-US" altLang="ko-KR" sz="1200" b="1" i="0" u="none" strike="noStrike" kern="0" cap="none" spc="-8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ts val="2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ko-KR" sz="1100" b="1" kern="0" spc="-80" dirty="0" smtClean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맑은 고딕"/>
                      <a:ea typeface="맑은 고딕" panose="020B0503020000020004" pitchFamily="50" charset="-127"/>
                    </a:rPr>
                    <a:t>PRIDE </a:t>
                  </a:r>
                  <a:r>
                    <a:rPr kumimoji="1" lang="ko-KR" altLang="en-US" sz="1100" b="1" kern="0" spc="-80" dirty="0" smtClean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맑은 고딕"/>
                      <a:ea typeface="맑은 고딕" panose="020B0503020000020004" pitchFamily="50" charset="-127"/>
                    </a:rPr>
                    <a:t>등록</a:t>
                  </a:r>
                  <a:r>
                    <a:rPr kumimoji="1" lang="en-US" altLang="ko-KR" sz="1100" b="1" kern="0" spc="-80" dirty="0" smtClean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맑은 고딕"/>
                      <a:ea typeface="맑은 고딕" panose="020B0503020000020004" pitchFamily="50" charset="-127"/>
                    </a:rPr>
                    <a:t> </a:t>
                  </a:r>
                  <a:r>
                    <a:rPr kumimoji="1" lang="ko-KR" altLang="en-US" sz="1100" b="1" kern="0" spc="-80" dirty="0" smtClean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맑은 고딕"/>
                      <a:ea typeface="맑은 고딕" panose="020B0503020000020004" pitchFamily="50" charset="-127"/>
                    </a:rPr>
                    <a:t>완료</a:t>
                  </a:r>
                  <a:endParaRPr kumimoji="1" lang="en-US" altLang="ko-KR" sz="1100" b="1" i="0" u="none" strike="noStrike" kern="0" cap="none" spc="-80" normalizeH="0" baseline="0" noProof="0" dirty="0" smtClean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sp>
              <p:nvSpPr>
                <p:cNvPr id="263" name="TextBox 262"/>
                <p:cNvSpPr txBox="1"/>
                <p:nvPr/>
              </p:nvSpPr>
              <p:spPr>
                <a:xfrm>
                  <a:off x="6272356" y="5562527"/>
                  <a:ext cx="606829" cy="230832"/>
                </a:xfrm>
                <a:prstGeom prst="rect">
                  <a:avLst/>
                </a:prstGeom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325" rtl="0" eaLnBrk="1" fontAlgn="auto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9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+mn-cs"/>
                    </a:rPr>
                    <a:t>~10.25</a:t>
                  </a:r>
                  <a:endParaRPr kumimoji="0" lang="ko-KR" altLang="en-US" sz="9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</p:grpSp>
        </p:grpSp>
        <p:grpSp>
          <p:nvGrpSpPr>
            <p:cNvPr id="252" name="그룹 251"/>
            <p:cNvGrpSpPr/>
            <p:nvPr/>
          </p:nvGrpSpPr>
          <p:grpSpPr>
            <a:xfrm>
              <a:off x="8621632" y="3065288"/>
              <a:ext cx="803426" cy="854173"/>
              <a:chOff x="8596795" y="5533775"/>
              <a:chExt cx="803426" cy="854173"/>
            </a:xfrm>
          </p:grpSpPr>
          <p:pic>
            <p:nvPicPr>
              <p:cNvPr id="257" name="그림 256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752458" y="5659560"/>
                <a:ext cx="492100" cy="509961"/>
              </a:xfrm>
              <a:prstGeom prst="rect">
                <a:avLst/>
              </a:prstGeom>
            </p:spPr>
          </p:pic>
          <p:sp>
            <p:nvSpPr>
              <p:cNvPr id="258" name="TextBox 257"/>
              <p:cNvSpPr txBox="1"/>
              <p:nvPr/>
            </p:nvSpPr>
            <p:spPr>
              <a:xfrm>
                <a:off x="8596795" y="6110949"/>
                <a:ext cx="8034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2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1200" b="1" i="0" u="none" strike="noStrike" kern="0" cap="none" spc="-80" normalizeH="0" baseline="0" noProof="0" dirty="0" smtClean="0">
                    <a:ln>
                      <a:noFill/>
                    </a:ln>
                    <a:solidFill>
                      <a:srgbClr val="E46C0A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rPr>
                  <a:t>과제 착수</a:t>
                </a:r>
                <a:endParaRPr kumimoji="1" lang="en-US" altLang="ko-KR" sz="1200" b="1" i="0" u="none" strike="noStrike" kern="0" cap="none" spc="-80" normalizeH="0" baseline="0" noProof="0" dirty="0" smtClean="0">
                  <a:ln>
                    <a:noFill/>
                  </a:ln>
                  <a:solidFill>
                    <a:srgbClr val="E46C0A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259" name="TextBox 258"/>
              <p:cNvSpPr txBox="1"/>
              <p:nvPr/>
            </p:nvSpPr>
            <p:spPr>
              <a:xfrm>
                <a:off x="8695094" y="5533775"/>
                <a:ext cx="606829" cy="230832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325" rtl="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9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rPr>
                  <a:t>10</a:t>
                </a:r>
                <a:r>
                  <a:rPr kumimoji="0" lang="ko-KR" altLang="en-US" sz="9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rPr>
                  <a:t>월 中</a:t>
                </a:r>
              </a:p>
            </p:txBody>
          </p:sp>
        </p:grpSp>
      </p:grpSp>
      <p:sp>
        <p:nvSpPr>
          <p:cNvPr id="273" name="모서리가 둥근 직사각형 272"/>
          <p:cNvSpPr/>
          <p:nvPr/>
        </p:nvSpPr>
        <p:spPr>
          <a:xfrm>
            <a:off x="814179" y="5723256"/>
            <a:ext cx="828000" cy="644833"/>
          </a:xfrm>
          <a:prstGeom prst="roundRect">
            <a:avLst/>
          </a:prstGeom>
          <a:solidFill>
            <a:srgbClr val="F8CCAE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  <p:sp>
        <p:nvSpPr>
          <p:cNvPr id="274" name="TextBox 273"/>
          <p:cNvSpPr txBox="1"/>
          <p:nvPr/>
        </p:nvSpPr>
        <p:spPr>
          <a:xfrm>
            <a:off x="782384" y="5814840"/>
            <a:ext cx="891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5</a:t>
            </a:r>
            <a:r>
              <a:rPr kumimoji="1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기</a:t>
            </a:r>
            <a:endParaRPr kumimoji="1" lang="en-US" altLang="ko-KR" sz="1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Open Lab</a:t>
            </a:r>
          </a:p>
        </p:txBody>
      </p:sp>
    </p:spTree>
    <p:extLst>
      <p:ext uri="{BB962C8B-B14F-4D97-AF65-F5344CB8AC3E}">
        <p14:creationId xmlns:p14="http://schemas.microsoft.com/office/powerpoint/2010/main" val="211339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0825305"/>
              </p:ext>
            </p:extLst>
          </p:nvPr>
        </p:nvGraphicFramePr>
        <p:xfrm>
          <a:off x="352089" y="946856"/>
          <a:ext cx="9376756" cy="53114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87097">
                  <a:extLst>
                    <a:ext uri="{9D8B030D-6E8A-4147-A177-3AD203B41FA5}">
                      <a16:colId xmlns:a16="http://schemas.microsoft.com/office/drawing/2014/main" val="2785435494"/>
                    </a:ext>
                  </a:extLst>
                </a:gridCol>
                <a:gridCol w="1408110">
                  <a:extLst>
                    <a:ext uri="{9D8B030D-6E8A-4147-A177-3AD203B41FA5}">
                      <a16:colId xmlns:a16="http://schemas.microsoft.com/office/drawing/2014/main" val="986610955"/>
                    </a:ext>
                  </a:extLst>
                </a:gridCol>
                <a:gridCol w="4294909">
                  <a:extLst>
                    <a:ext uri="{9D8B030D-6E8A-4147-A177-3AD203B41FA5}">
                      <a16:colId xmlns:a16="http://schemas.microsoft.com/office/drawing/2014/main" val="1940065133"/>
                    </a:ext>
                  </a:extLst>
                </a:gridCol>
                <a:gridCol w="2586640">
                  <a:extLst>
                    <a:ext uri="{9D8B030D-6E8A-4147-A177-3AD203B41FA5}">
                      <a16:colId xmlns:a16="http://schemas.microsoft.com/office/drawing/2014/main" val="2920651240"/>
                    </a:ext>
                  </a:extLst>
                </a:gridCol>
              </a:tblGrid>
              <a:tr h="3052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lt"/>
                        </a:rPr>
                        <a:t>구분</a:t>
                      </a:r>
                      <a:endParaRPr lang="ko-KR" altLang="en-US" sz="1400" b="1" dirty="0"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lt"/>
                        </a:rPr>
                        <a:t>주요내용</a:t>
                      </a:r>
                      <a:endParaRPr lang="ko-KR" altLang="en-US" sz="1400" b="1" dirty="0">
                        <a:latin typeface="+mn-lt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lt"/>
                        </a:rPr>
                        <a:t>비고</a:t>
                      </a:r>
                      <a:endParaRPr lang="ko-KR" altLang="en-US" sz="1400" b="1" dirty="0">
                        <a:latin typeface="+mn-lt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365703"/>
                  </a:ext>
                </a:extLst>
              </a:tr>
              <a:tr h="457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lt"/>
                          <a:ea typeface="+mn-ea"/>
                        </a:rPr>
                        <a:t>조직구성</a:t>
                      </a:r>
                      <a:endParaRPr lang="ko-KR" altLang="en-US" sz="1400" b="1" dirty="0">
                        <a:latin typeface="+mn-lt"/>
                        <a:ea typeface="+mn-ea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>
                        <a:spcBef>
                          <a:spcPts val="600"/>
                        </a:spcBef>
                      </a:pPr>
                      <a:r>
                        <a:rPr lang="en-US" altLang="ko-KR" sz="1200" dirty="0" smtClean="0">
                          <a:latin typeface="+mn-lt"/>
                          <a:ea typeface="+mn-ea"/>
                        </a:rPr>
                        <a:t>•</a:t>
                      </a:r>
                      <a:r>
                        <a:rPr lang="en-US" altLang="ko-KR" sz="1200" dirty="0" smtClean="0">
                          <a:latin typeface="+mn-lt"/>
                        </a:rPr>
                        <a:t> Open</a:t>
                      </a:r>
                      <a:r>
                        <a:rPr lang="en-US" altLang="ko-KR" sz="1200" baseline="0" dirty="0" smtClean="0">
                          <a:latin typeface="+mn-lt"/>
                        </a:rPr>
                        <a:t> Lab </a:t>
                      </a:r>
                      <a:r>
                        <a:rPr lang="ko-KR" altLang="en-US" sz="1200" dirty="0" smtClean="0">
                          <a:latin typeface="+mn-lt"/>
                        </a:rPr>
                        <a:t>센터 </a:t>
                      </a:r>
                      <a:endParaRPr lang="en-US" altLang="ko-KR" sz="1200" dirty="0" smtClean="0">
                        <a:latin typeface="+mn-lt"/>
                      </a:endParaRPr>
                    </a:p>
                    <a:p>
                      <a:pPr latinLnBrk="1">
                        <a:spcBef>
                          <a:spcPts val="600"/>
                        </a:spcBef>
                      </a:pPr>
                      <a:r>
                        <a:rPr lang="en-US" altLang="ko-KR" sz="1200" dirty="0" smtClean="0">
                          <a:latin typeface="+mn-lt"/>
                        </a:rPr>
                        <a:t> </a:t>
                      </a:r>
                      <a:r>
                        <a:rPr lang="en-US" altLang="ko-KR" sz="1200" dirty="0" smtClean="0">
                          <a:latin typeface="+mn-lt"/>
                        </a:rPr>
                        <a:t>  - </a:t>
                      </a:r>
                      <a:r>
                        <a:rPr lang="ko-KR" altLang="en-US" sz="1200" dirty="0" smtClean="0">
                          <a:latin typeface="+mn-lt"/>
                        </a:rPr>
                        <a:t>연구인력 </a:t>
                      </a:r>
                      <a:r>
                        <a:rPr lang="en-US" altLang="ko-KR" sz="1200" dirty="0" smtClean="0">
                          <a:latin typeface="+mn-lt"/>
                        </a:rPr>
                        <a:t>: </a:t>
                      </a:r>
                      <a:r>
                        <a:rPr lang="en-US" altLang="ko-KR" sz="1200" dirty="0" smtClean="0">
                          <a:latin typeface="+mn-lt"/>
                        </a:rPr>
                        <a:t>RIST </a:t>
                      </a:r>
                      <a:r>
                        <a:rPr lang="ko-KR" altLang="en-US" sz="1200" dirty="0" smtClean="0">
                          <a:latin typeface="+mn-lt"/>
                        </a:rPr>
                        <a:t>연구원</a:t>
                      </a:r>
                      <a:r>
                        <a:rPr lang="en-US" altLang="ko-KR" sz="1200" dirty="0" smtClean="0">
                          <a:latin typeface="+mn-lt"/>
                        </a:rPr>
                        <a:t>, RIST </a:t>
                      </a:r>
                      <a:r>
                        <a:rPr lang="ko-KR" altLang="en-US" sz="1200" dirty="0" smtClean="0">
                          <a:latin typeface="+mn-lt"/>
                        </a:rPr>
                        <a:t>기술원 </a:t>
                      </a:r>
                      <a:r>
                        <a:rPr lang="ko-KR" altLang="en-US" sz="1200" baseline="0" dirty="0" smtClean="0">
                          <a:latin typeface="+mn-lt"/>
                        </a:rPr>
                        <a:t>    </a:t>
                      </a:r>
                      <a:r>
                        <a:rPr lang="en-US" altLang="ko-KR" sz="1200" baseline="0" dirty="0" smtClean="0">
                          <a:latin typeface="+mn-lt"/>
                        </a:rPr>
                        <a:t>*</a:t>
                      </a:r>
                      <a:r>
                        <a:rPr lang="ko-KR" altLang="en-US" sz="1200" baseline="0" dirty="0" smtClean="0">
                          <a:latin typeface="+mn-lt"/>
                        </a:rPr>
                        <a:t>필요 시 대학교 교수 및 학생 겸직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spcBef>
                          <a:spcPts val="600"/>
                        </a:spcBef>
                      </a:pPr>
                      <a:r>
                        <a:rPr lang="en-US" altLang="ko-KR" sz="1200" dirty="0" smtClean="0">
                          <a:latin typeface="+mn-lt"/>
                          <a:ea typeface="+mn-ea"/>
                        </a:rPr>
                        <a:t>•</a:t>
                      </a:r>
                      <a:r>
                        <a:rPr lang="en-US" altLang="ko-KR" sz="1200" dirty="0" smtClean="0">
                          <a:latin typeface="+mn-lt"/>
                        </a:rPr>
                        <a:t> </a:t>
                      </a:r>
                      <a:r>
                        <a:rPr lang="ko-KR" altLang="en-US" sz="1200" dirty="0" smtClean="0">
                          <a:latin typeface="+mn-lt"/>
                        </a:rPr>
                        <a:t>과제 책임자 </a:t>
                      </a:r>
                      <a:r>
                        <a:rPr lang="en-US" altLang="ko-KR" sz="1200" dirty="0" smtClean="0">
                          <a:latin typeface="+mn-lt"/>
                        </a:rPr>
                        <a:t>:</a:t>
                      </a:r>
                      <a:r>
                        <a:rPr lang="ko-KR" altLang="en-US" sz="1200" dirty="0" smtClean="0">
                          <a:latin typeface="+mn-lt"/>
                        </a:rPr>
                        <a:t> </a:t>
                      </a:r>
                      <a:r>
                        <a:rPr lang="en-US" altLang="ko-KR" sz="1200" dirty="0" smtClean="0">
                          <a:latin typeface="+mn-lt"/>
                        </a:rPr>
                        <a:t>RIST </a:t>
                      </a:r>
                      <a:r>
                        <a:rPr lang="ko-KR" altLang="en-US" sz="1200" dirty="0" smtClean="0">
                          <a:latin typeface="+mn-lt"/>
                        </a:rPr>
                        <a:t>연구원</a:t>
                      </a:r>
                      <a:endParaRPr lang="en-US" altLang="ko-KR" sz="1200" dirty="0" smtClean="0"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0966176"/>
                  </a:ext>
                </a:extLst>
              </a:tr>
              <a:tr h="7269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lt"/>
                          <a:ea typeface="+mn-ea"/>
                        </a:rPr>
                        <a:t>과제 형태</a:t>
                      </a:r>
                      <a:endParaRPr lang="ko-KR" altLang="en-US" sz="1400" b="1" dirty="0">
                        <a:latin typeface="+mn-lt"/>
                        <a:ea typeface="+mn-ea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>
                        <a:spcBef>
                          <a:spcPts val="600"/>
                        </a:spcBef>
                      </a:pPr>
                      <a:r>
                        <a:rPr lang="en-US" altLang="ko-KR" sz="1200" dirty="0" smtClean="0">
                          <a:latin typeface="+mn-lt"/>
                          <a:ea typeface="+mn-ea"/>
                        </a:rPr>
                        <a:t>•</a:t>
                      </a:r>
                      <a:r>
                        <a:rPr lang="en-US" altLang="ko-KR" sz="1200" dirty="0" smtClean="0">
                          <a:latin typeface="+mn-lt"/>
                        </a:rPr>
                        <a:t> </a:t>
                      </a:r>
                      <a:r>
                        <a:rPr lang="ko-KR" altLang="en-US" sz="1200" dirty="0" smtClean="0">
                          <a:latin typeface="+mn-lt"/>
                        </a:rPr>
                        <a:t>위탁 연구</a:t>
                      </a:r>
                      <a:endParaRPr lang="en-US" altLang="ko-KR" sz="1200" dirty="0" smtClean="0">
                        <a:latin typeface="+mn-lt"/>
                      </a:endParaRPr>
                    </a:p>
                    <a:p>
                      <a:pPr marL="0" marR="0" lvl="0" indent="0" algn="l" defTabSz="914325" rtl="0" eaLnBrk="1" fontAlgn="auto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aseline="0" dirty="0" smtClean="0">
                          <a:latin typeface="+mn-lt"/>
                        </a:rPr>
                        <a:t>  </a:t>
                      </a:r>
                      <a:r>
                        <a:rPr lang="en-US" altLang="ko-KR" sz="1200" baseline="0" dirty="0" smtClean="0">
                          <a:latin typeface="+mn-lt"/>
                        </a:rPr>
                        <a:t> - </a:t>
                      </a:r>
                      <a:r>
                        <a:rPr lang="ko-KR" altLang="en-US" sz="1200" dirty="0" smtClean="0">
                          <a:latin typeface="+mn-lt"/>
                        </a:rPr>
                        <a:t>연구비 </a:t>
                      </a:r>
                      <a:r>
                        <a:rPr lang="en-US" altLang="ko-KR" sz="1200" dirty="0" smtClean="0">
                          <a:latin typeface="+mn-lt"/>
                        </a:rPr>
                        <a:t>: 2.5</a:t>
                      </a:r>
                      <a:r>
                        <a:rPr lang="ko-KR" altLang="en-US" sz="1200" dirty="0" smtClean="0">
                          <a:latin typeface="+mn-lt"/>
                        </a:rPr>
                        <a:t>억원</a:t>
                      </a:r>
                      <a:r>
                        <a:rPr lang="en-US" altLang="ko-KR" sz="1200" dirty="0" smtClean="0">
                          <a:latin typeface="+mn-lt"/>
                        </a:rPr>
                        <a:t>/</a:t>
                      </a:r>
                      <a:r>
                        <a:rPr lang="ko-KR" altLang="en-US" sz="1200" dirty="0" smtClean="0">
                          <a:latin typeface="+mn-lt"/>
                        </a:rPr>
                        <a:t>년 이내</a:t>
                      </a:r>
                      <a:endParaRPr lang="en-US" altLang="ko-KR" sz="1200" dirty="0" smtClean="0"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spcBef>
                          <a:spcPts val="600"/>
                        </a:spcBef>
                      </a:pPr>
                      <a:r>
                        <a:rPr lang="en-US" altLang="ko-KR" sz="1200" dirty="0" smtClean="0">
                          <a:latin typeface="+mn-lt"/>
                          <a:ea typeface="+mn-ea"/>
                        </a:rPr>
                        <a:t>• </a:t>
                      </a:r>
                      <a:r>
                        <a:rPr lang="ko-KR" altLang="en-US" sz="1200" dirty="0" smtClean="0">
                          <a:latin typeface="+mn-lt"/>
                          <a:ea typeface="+mn-ea"/>
                        </a:rPr>
                        <a:t>총</a:t>
                      </a:r>
                      <a:r>
                        <a:rPr lang="en-US" altLang="ko-KR" sz="1200" baseline="0" dirty="0" smtClean="0">
                          <a:latin typeface="+mn-lt"/>
                          <a:ea typeface="+mn-ea"/>
                        </a:rPr>
                        <a:t> </a:t>
                      </a:r>
                      <a:r>
                        <a:rPr kumimoji="1" lang="ko-KR" altLang="en-US" sz="1200" kern="0" dirty="0" smtClean="0">
                          <a:solidFill>
                            <a:srgbClr val="000000"/>
                          </a:solidFill>
                        </a:rPr>
                        <a:t>사업비 </a:t>
                      </a:r>
                      <a:r>
                        <a:rPr kumimoji="1" lang="en-US" altLang="ko-KR" sz="1200" kern="0" dirty="0" smtClean="0">
                          <a:solidFill>
                            <a:srgbClr val="000000"/>
                          </a:solidFill>
                        </a:rPr>
                        <a:t>5</a:t>
                      </a:r>
                      <a:r>
                        <a:rPr kumimoji="1" lang="ko-KR" altLang="en-US" sz="1200" kern="0" dirty="0" smtClean="0">
                          <a:solidFill>
                            <a:srgbClr val="000000"/>
                          </a:solidFill>
                        </a:rPr>
                        <a:t>억원</a:t>
                      </a:r>
                      <a:r>
                        <a:rPr kumimoji="1" lang="en-US" altLang="ko-KR" sz="1200" kern="0" dirty="0" smtClean="0">
                          <a:solidFill>
                            <a:srgbClr val="000000"/>
                          </a:solidFill>
                        </a:rPr>
                        <a:t>/</a:t>
                      </a:r>
                      <a:r>
                        <a:rPr kumimoji="1" lang="ko-KR" altLang="en-US" sz="1200" kern="0" dirty="0" smtClean="0">
                          <a:solidFill>
                            <a:srgbClr val="000000"/>
                          </a:solidFill>
                        </a:rPr>
                        <a:t>년</a:t>
                      </a:r>
                      <a:endParaRPr kumimoji="1" lang="en-US" altLang="ko-KR" sz="1200" kern="0" dirty="0" smtClean="0">
                        <a:solidFill>
                          <a:srgbClr val="000000"/>
                        </a:solidFill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7812883"/>
                  </a:ext>
                </a:extLst>
              </a:tr>
              <a:tr h="3052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lt"/>
                          <a:ea typeface="+mn-ea"/>
                        </a:rPr>
                        <a:t>연구관리</a:t>
                      </a:r>
                      <a:endParaRPr lang="ko-KR" altLang="en-US" sz="1400" b="1" dirty="0">
                        <a:latin typeface="+mn-lt"/>
                        <a:ea typeface="+mn-ea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325" rtl="0" eaLnBrk="1" fontAlgn="auto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+mn-lt"/>
                          <a:ea typeface="+mn-ea"/>
                        </a:rPr>
                        <a:t>•</a:t>
                      </a:r>
                      <a:r>
                        <a:rPr lang="en-US" altLang="ko-KR" sz="1200" dirty="0" smtClean="0">
                          <a:latin typeface="+mn-lt"/>
                        </a:rPr>
                        <a:t> </a:t>
                      </a:r>
                      <a:r>
                        <a:rPr lang="ko-KR" altLang="en-US" sz="1200" dirty="0" smtClean="0">
                          <a:latin typeface="+mn-lt"/>
                        </a:rPr>
                        <a:t>연구비 관리</a:t>
                      </a:r>
                      <a:r>
                        <a:rPr lang="en-US" altLang="ko-KR" sz="1200" dirty="0" smtClean="0">
                          <a:latin typeface="+mn-lt"/>
                        </a:rPr>
                        <a:t>,</a:t>
                      </a:r>
                      <a:r>
                        <a:rPr lang="en-US" altLang="ko-KR" sz="1200" baseline="0" dirty="0" smtClean="0">
                          <a:latin typeface="+mn-lt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+mn-lt"/>
                        </a:rPr>
                        <a:t>집행 </a:t>
                      </a:r>
                      <a:r>
                        <a:rPr lang="en-US" altLang="ko-KR" sz="1200" baseline="0" dirty="0" smtClean="0">
                          <a:latin typeface="+mn-lt"/>
                        </a:rPr>
                        <a:t>: </a:t>
                      </a:r>
                      <a:r>
                        <a:rPr lang="ko-KR" altLang="en-US" sz="1200" baseline="0" dirty="0" smtClean="0">
                          <a:latin typeface="+mn-lt"/>
                        </a:rPr>
                        <a:t>위탁연구계약에 따름</a:t>
                      </a:r>
                      <a:endParaRPr lang="en-US" altLang="ko-KR" sz="1200" baseline="0" dirty="0" smtClean="0"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spcBef>
                          <a:spcPts val="600"/>
                        </a:spcBef>
                      </a:pPr>
                      <a:endParaRPr lang="ko-KR" altLang="en-US" sz="1200" dirty="0"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0602074"/>
                  </a:ext>
                </a:extLst>
              </a:tr>
              <a:tr h="457933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lt"/>
                          <a:ea typeface="+mn-ea"/>
                        </a:rPr>
                        <a:t>지식</a:t>
                      </a:r>
                      <a:endParaRPr lang="en-US" altLang="ko-KR" sz="1400" b="1" dirty="0" smtClean="0">
                        <a:latin typeface="+mn-lt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latin typeface="+mn-lt"/>
                          <a:ea typeface="+mn-ea"/>
                        </a:rPr>
                        <a:t>재산권</a:t>
                      </a:r>
                      <a:endParaRPr lang="ko-KR" altLang="en-US" sz="1400" b="1" dirty="0">
                        <a:latin typeface="+mn-lt"/>
                        <a:ea typeface="+mn-ea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Bef>
                          <a:spcPts val="600"/>
                        </a:spcBef>
                      </a:pPr>
                      <a:r>
                        <a:rPr lang="en-US" altLang="ko-KR" sz="1200" dirty="0" smtClean="0">
                          <a:latin typeface="+mn-lt"/>
                        </a:rPr>
                        <a:t>IP </a:t>
                      </a:r>
                      <a:r>
                        <a:rPr lang="ko-KR" altLang="en-US" sz="1200" dirty="0" smtClean="0">
                          <a:latin typeface="+mn-lt"/>
                        </a:rPr>
                        <a:t>소유권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spcBef>
                          <a:spcPts val="600"/>
                        </a:spcBef>
                      </a:pPr>
                      <a:r>
                        <a:rPr lang="en-US" altLang="ko-KR" sz="1200" dirty="0" smtClean="0">
                          <a:latin typeface="+mn-lt"/>
                          <a:ea typeface="+mn-ea"/>
                        </a:rPr>
                        <a:t>•</a:t>
                      </a:r>
                      <a:r>
                        <a:rPr lang="en-US" altLang="ko-KR" sz="1200" dirty="0" smtClean="0">
                          <a:latin typeface="+mn-lt"/>
                        </a:rPr>
                        <a:t> </a:t>
                      </a:r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포스코홀딩스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55%</a:t>
                      </a:r>
                      <a:r>
                        <a:rPr lang="en-US" altLang="ko-KR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: </a:t>
                      </a:r>
                      <a:r>
                        <a:rPr lang="ko-KR" altLang="en-US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참여대학 </a:t>
                      </a:r>
                      <a:r>
                        <a:rPr lang="en-US" altLang="ko-KR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22.5% : RIST 22.5%</a:t>
                      </a:r>
                      <a:endParaRPr lang="ko-KR" alt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latinLnBrk="1">
                        <a:spcBef>
                          <a:spcPts val="600"/>
                        </a:spcBef>
                      </a:pPr>
                      <a:r>
                        <a:rPr lang="en-US" altLang="ko-KR" sz="1200" dirty="0" smtClean="0">
                          <a:latin typeface="+mn-lt"/>
                          <a:ea typeface="+mn-ea"/>
                        </a:rPr>
                        <a:t>• </a:t>
                      </a:r>
                      <a:r>
                        <a:rPr lang="ko-KR" altLang="en-US" sz="1200" dirty="0" smtClean="0">
                          <a:latin typeface="+mn-lt"/>
                          <a:ea typeface="+mn-ea"/>
                        </a:rPr>
                        <a:t>별도 협약 체결 예정</a:t>
                      </a:r>
                      <a:endParaRPr lang="en-US" altLang="ko-KR" sz="1200" baseline="0" dirty="0" smtClean="0"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4574851"/>
                  </a:ext>
                </a:extLst>
              </a:tr>
              <a:tr h="457933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spcBef>
                          <a:spcPts val="600"/>
                        </a:spcBef>
                      </a:pPr>
                      <a:r>
                        <a:rPr lang="ko-KR" altLang="en-US" sz="1200" dirty="0" smtClean="0">
                          <a:latin typeface="+mn-lt"/>
                        </a:rPr>
                        <a:t>직무발명보상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spcBef>
                          <a:spcPts val="600"/>
                        </a:spcBef>
                      </a:pPr>
                      <a:r>
                        <a:rPr lang="en-US" altLang="ko-KR" sz="1200" dirty="0" smtClean="0">
                          <a:latin typeface="+mn-lt"/>
                          <a:ea typeface="+mn-ea"/>
                        </a:rPr>
                        <a:t>• </a:t>
                      </a:r>
                      <a:r>
                        <a:rPr lang="ko-KR" altLang="en-US" sz="1200" dirty="0" smtClean="0">
                          <a:latin typeface="+mn-lt"/>
                          <a:ea typeface="+mn-ea"/>
                        </a:rPr>
                        <a:t>소속 인력에 대한 보상은 각 기관에서 지급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20080469"/>
                  </a:ext>
                </a:extLst>
              </a:tr>
              <a:tr h="274760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spcBef>
                          <a:spcPts val="600"/>
                        </a:spcBef>
                      </a:pPr>
                      <a:r>
                        <a:rPr lang="ko-KR" altLang="en-US" sz="1200" dirty="0" smtClean="0">
                          <a:latin typeface="+mn-lt"/>
                        </a:rPr>
                        <a:t>비용부담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spcBef>
                          <a:spcPts val="600"/>
                        </a:spcBef>
                      </a:pPr>
                      <a:r>
                        <a:rPr lang="en-US" altLang="ko-KR" sz="1200" dirty="0" smtClean="0">
                          <a:latin typeface="+mn-lt"/>
                          <a:ea typeface="+mn-ea"/>
                        </a:rPr>
                        <a:t>•</a:t>
                      </a:r>
                      <a:r>
                        <a:rPr lang="en-US" altLang="ko-KR" sz="1200" dirty="0" smtClean="0">
                          <a:latin typeface="+mn-lt"/>
                        </a:rPr>
                        <a:t> </a:t>
                      </a:r>
                      <a:r>
                        <a:rPr lang="en-US" altLang="ko-KR" sz="1200" baseline="0" dirty="0" smtClean="0">
                          <a:latin typeface="+mn-lt"/>
                        </a:rPr>
                        <a:t>IP</a:t>
                      </a:r>
                      <a:r>
                        <a:rPr lang="ko-KR" altLang="en-US" sz="1200" baseline="0" dirty="0" smtClean="0">
                          <a:latin typeface="+mn-lt"/>
                        </a:rPr>
                        <a:t>관리 비용 </a:t>
                      </a:r>
                      <a:r>
                        <a:rPr lang="ko-KR" altLang="en-US" sz="1200" baseline="0" dirty="0" err="1" smtClean="0">
                          <a:latin typeface="+mn-lt"/>
                        </a:rPr>
                        <a:t>포스코홀딩스에서</a:t>
                      </a:r>
                      <a:r>
                        <a:rPr lang="ko-KR" altLang="en-US" sz="1200" baseline="0" dirty="0" smtClean="0">
                          <a:latin typeface="+mn-lt"/>
                        </a:rPr>
                        <a:t> 부담</a:t>
                      </a:r>
                      <a:endParaRPr lang="en-US" altLang="ko-KR" sz="1200" baseline="0" dirty="0" smtClean="0"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6506849"/>
                  </a:ext>
                </a:extLst>
              </a:tr>
              <a:tr h="45793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spcBef>
                          <a:spcPts val="600"/>
                        </a:spcBef>
                      </a:pPr>
                      <a:r>
                        <a:rPr lang="ko-KR" altLang="en-US" sz="1200" dirty="0" smtClean="0">
                          <a:latin typeface="+mn-lt"/>
                        </a:rPr>
                        <a:t>旣보유 </a:t>
                      </a:r>
                      <a:endParaRPr lang="en-US" altLang="ko-KR" sz="1200" dirty="0" smtClean="0">
                        <a:latin typeface="+mn-lt"/>
                      </a:endParaRPr>
                    </a:p>
                    <a:p>
                      <a:pPr algn="ctr" latinLnBrk="1">
                        <a:spcBef>
                          <a:spcPts val="600"/>
                        </a:spcBef>
                      </a:pPr>
                      <a:r>
                        <a:rPr lang="ko-KR" altLang="en-US" sz="1200" dirty="0" err="1" smtClean="0">
                          <a:latin typeface="+mn-lt"/>
                        </a:rPr>
                        <a:t>원천특허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spcBef>
                          <a:spcPts val="600"/>
                        </a:spcBef>
                      </a:pPr>
                      <a:r>
                        <a:rPr lang="en-US" altLang="ko-KR" sz="1200" dirty="0" smtClean="0">
                          <a:latin typeface="+mn-lt"/>
                          <a:ea typeface="+mn-ea"/>
                        </a:rPr>
                        <a:t>•</a:t>
                      </a:r>
                      <a:r>
                        <a:rPr lang="en-US" altLang="ko-KR" sz="1200" dirty="0" smtClean="0">
                          <a:latin typeface="+mn-lt"/>
                        </a:rPr>
                        <a:t> </a:t>
                      </a:r>
                      <a:r>
                        <a:rPr lang="ko-KR" altLang="en-US" sz="1200" dirty="0" smtClean="0">
                          <a:latin typeface="+mn-lt"/>
                        </a:rPr>
                        <a:t>향후 사업화 시 사업주체의 실시 인정</a:t>
                      </a:r>
                      <a:endParaRPr lang="en-US" altLang="ko-KR" sz="1200" dirty="0" smtClean="0">
                        <a:latin typeface="+mn-lt"/>
                      </a:endParaRPr>
                    </a:p>
                    <a:p>
                      <a:pPr latinLnBrk="1">
                        <a:spcBef>
                          <a:spcPts val="600"/>
                        </a:spcBef>
                      </a:pPr>
                      <a:r>
                        <a:rPr lang="en-US" altLang="ko-KR" sz="1200" baseline="0" dirty="0" smtClean="0">
                          <a:latin typeface="+mn-lt"/>
                        </a:rPr>
                        <a:t>  (</a:t>
                      </a:r>
                      <a:r>
                        <a:rPr lang="ko-KR" altLang="en-US" sz="1200" baseline="0" dirty="0" smtClean="0">
                          <a:latin typeface="+mn-lt"/>
                        </a:rPr>
                        <a:t>무상 </a:t>
                      </a:r>
                      <a:r>
                        <a:rPr lang="ko-KR" altLang="en-US" sz="1200" baseline="0" dirty="0" err="1" smtClean="0">
                          <a:latin typeface="+mn-lt"/>
                        </a:rPr>
                        <a:t>통상실시권</a:t>
                      </a:r>
                      <a:r>
                        <a:rPr lang="ko-KR" altLang="en-US" sz="1200" baseline="0" dirty="0" smtClean="0">
                          <a:latin typeface="+mn-lt"/>
                        </a:rPr>
                        <a:t> 부여</a:t>
                      </a:r>
                      <a:r>
                        <a:rPr lang="en-US" altLang="ko-KR" sz="1200" baseline="0" dirty="0" smtClean="0">
                          <a:latin typeface="+mn-lt"/>
                        </a:rPr>
                        <a:t>)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en-US" altLang="ko-KR" sz="1200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0819617"/>
                  </a:ext>
                </a:extLst>
              </a:tr>
              <a:tr h="3905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>
                          <a:latin typeface="+mn-lt"/>
                          <a:ea typeface="+mn-ea"/>
                        </a:rPr>
                        <a:t>연구공간</a:t>
                      </a:r>
                      <a:endParaRPr lang="ko-KR" altLang="en-US" sz="1400" b="1" dirty="0">
                        <a:latin typeface="+mn-lt"/>
                        <a:ea typeface="+mn-ea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>
                        <a:spcBef>
                          <a:spcPts val="600"/>
                        </a:spcBef>
                      </a:pPr>
                      <a:r>
                        <a:rPr lang="en-US" altLang="ko-KR" sz="1200" dirty="0" smtClean="0">
                          <a:latin typeface="+mn-lt"/>
                          <a:ea typeface="+mn-ea"/>
                        </a:rPr>
                        <a:t>•</a:t>
                      </a:r>
                      <a:r>
                        <a:rPr lang="en-US" altLang="ko-KR" sz="1200" dirty="0" smtClean="0">
                          <a:latin typeface="+mn-lt"/>
                        </a:rPr>
                        <a:t> RIST 1</a:t>
                      </a:r>
                      <a:r>
                        <a:rPr lang="ko-KR" altLang="en-US" sz="1200" dirty="0" err="1" smtClean="0">
                          <a:latin typeface="+mn-lt"/>
                        </a:rPr>
                        <a:t>연구동</a:t>
                      </a:r>
                      <a:r>
                        <a:rPr lang="ko-KR" altLang="en-US" sz="1200" dirty="0" smtClean="0">
                          <a:latin typeface="+mn-lt"/>
                        </a:rPr>
                        <a:t> </a:t>
                      </a:r>
                      <a:r>
                        <a:rPr lang="en-US" altLang="ko-KR" sz="1200" dirty="0" smtClean="0">
                          <a:latin typeface="+mn-lt"/>
                        </a:rPr>
                        <a:t>2</a:t>
                      </a:r>
                      <a:r>
                        <a:rPr lang="ko-KR" altLang="en-US" sz="1200" dirty="0" smtClean="0">
                          <a:latin typeface="+mn-lt"/>
                        </a:rPr>
                        <a:t>층 서편</a:t>
                      </a:r>
                      <a:r>
                        <a:rPr lang="en-US" altLang="ko-KR" sz="1200" dirty="0" smtClean="0">
                          <a:latin typeface="+mn-lt"/>
                        </a:rPr>
                        <a:t>*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spcBef>
                          <a:spcPts val="600"/>
                        </a:spcBef>
                      </a:pPr>
                      <a:r>
                        <a:rPr lang="en-US" altLang="ko-KR" sz="1200" dirty="0" smtClean="0">
                          <a:latin typeface="+mn-lt"/>
                        </a:rPr>
                        <a:t>*</a:t>
                      </a:r>
                      <a:r>
                        <a:rPr lang="ko-KR" altLang="en-US" sz="1200" dirty="0" smtClean="0">
                          <a:latin typeface="+mn-lt"/>
                        </a:rPr>
                        <a:t>공용 연구실 활용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2413126"/>
                  </a:ext>
                </a:extLst>
              </a:tr>
              <a:tr h="457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lt"/>
                          <a:ea typeface="+mn-ea"/>
                        </a:rPr>
                        <a:t>연구지원</a:t>
                      </a:r>
                      <a:endParaRPr lang="ko-KR" altLang="en-US" sz="1400" b="1" dirty="0">
                        <a:latin typeface="+mn-lt"/>
                        <a:ea typeface="+mn-ea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>
                        <a:spcBef>
                          <a:spcPts val="600"/>
                        </a:spcBef>
                      </a:pPr>
                      <a:r>
                        <a:rPr lang="en-US" altLang="ko-KR" sz="1200" dirty="0" smtClean="0">
                          <a:latin typeface="+mn-lt"/>
                          <a:ea typeface="+mn-ea"/>
                        </a:rPr>
                        <a:t>•</a:t>
                      </a:r>
                      <a:r>
                        <a:rPr lang="en-US" altLang="ko-KR" sz="1200" dirty="0" smtClean="0">
                          <a:latin typeface="+mn-lt"/>
                        </a:rPr>
                        <a:t> </a:t>
                      </a:r>
                      <a:r>
                        <a:rPr lang="ko-KR" altLang="en-US" sz="1200" dirty="0" smtClean="0">
                          <a:latin typeface="+mn-lt"/>
                        </a:rPr>
                        <a:t>보안 </a:t>
                      </a:r>
                      <a:r>
                        <a:rPr lang="en-US" altLang="ko-KR" sz="1200" dirty="0" smtClean="0">
                          <a:latin typeface="+mn-lt"/>
                        </a:rPr>
                        <a:t>: </a:t>
                      </a:r>
                      <a:r>
                        <a:rPr lang="ko-KR" altLang="en-US" sz="1200" dirty="0" smtClean="0">
                          <a:latin typeface="+mn-lt"/>
                        </a:rPr>
                        <a:t>출입증 발급</a:t>
                      </a:r>
                      <a:r>
                        <a:rPr lang="en-US" altLang="ko-KR" sz="1200" dirty="0" smtClean="0">
                          <a:latin typeface="+mn-lt"/>
                        </a:rPr>
                        <a:t>(</a:t>
                      </a:r>
                      <a:r>
                        <a:rPr lang="ko-KR" altLang="en-US" sz="1200" dirty="0" smtClean="0">
                          <a:latin typeface="+mn-lt"/>
                        </a:rPr>
                        <a:t>필요 시</a:t>
                      </a:r>
                      <a:r>
                        <a:rPr lang="en-US" altLang="ko-KR" sz="1200" dirty="0" smtClean="0">
                          <a:latin typeface="+mn-lt"/>
                        </a:rPr>
                        <a:t>)</a:t>
                      </a:r>
                    </a:p>
                    <a:p>
                      <a:pPr latinLnBrk="1">
                        <a:spcBef>
                          <a:spcPts val="600"/>
                        </a:spcBef>
                      </a:pPr>
                      <a:r>
                        <a:rPr lang="en-US" altLang="ko-KR" sz="1200" dirty="0" smtClean="0">
                          <a:latin typeface="+mn-lt"/>
                          <a:ea typeface="+mn-ea"/>
                        </a:rPr>
                        <a:t>•</a:t>
                      </a:r>
                      <a:r>
                        <a:rPr lang="en-US" altLang="ko-KR" sz="1200" dirty="0" smtClean="0">
                          <a:latin typeface="+mn-lt"/>
                        </a:rPr>
                        <a:t> </a:t>
                      </a:r>
                      <a:r>
                        <a:rPr lang="ko-KR" altLang="en-US" sz="1200" dirty="0" smtClean="0">
                          <a:latin typeface="+mn-lt"/>
                        </a:rPr>
                        <a:t>시설안전 </a:t>
                      </a:r>
                      <a:r>
                        <a:rPr lang="en-US" altLang="ko-KR" sz="1200" dirty="0" smtClean="0">
                          <a:latin typeface="+mn-lt"/>
                        </a:rPr>
                        <a:t>: </a:t>
                      </a:r>
                      <a:r>
                        <a:rPr lang="ko-KR" altLang="en-US" sz="1200" dirty="0" smtClean="0">
                          <a:latin typeface="+mn-lt"/>
                        </a:rPr>
                        <a:t>별도 안전관리 기준 따름</a:t>
                      </a:r>
                      <a:endParaRPr lang="en-US" altLang="ko-KR" sz="1200" dirty="0" smtClean="0"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spcBef>
                          <a:spcPts val="600"/>
                        </a:spcBef>
                      </a:pPr>
                      <a:endParaRPr lang="ko-KR" altLang="en-US" sz="1200" dirty="0"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7976399"/>
                  </a:ext>
                </a:extLst>
              </a:tr>
              <a:tr h="5817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lt"/>
                          <a:ea typeface="+mn-ea"/>
                        </a:rPr>
                        <a:t>사업화</a:t>
                      </a:r>
                      <a:endParaRPr lang="ko-KR" altLang="en-US" sz="1400" b="1" dirty="0">
                        <a:latin typeface="+mn-lt"/>
                        <a:ea typeface="+mn-ea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>
                        <a:spcBef>
                          <a:spcPts val="600"/>
                        </a:spcBef>
                      </a:pPr>
                      <a:r>
                        <a:rPr lang="en-US" altLang="ko-KR" sz="1200" dirty="0" smtClean="0">
                          <a:latin typeface="+mn-lt"/>
                          <a:ea typeface="+mn-ea"/>
                        </a:rPr>
                        <a:t>• Open Lab </a:t>
                      </a:r>
                      <a:r>
                        <a:rPr lang="ko-KR" altLang="en-US" sz="1200" dirty="0" smtClean="0">
                          <a:latin typeface="+mn-lt"/>
                          <a:ea typeface="+mn-ea"/>
                        </a:rPr>
                        <a:t>성과물의 </a:t>
                      </a:r>
                      <a:r>
                        <a:rPr lang="ko-KR" altLang="en-US" sz="1200" dirty="0" err="1" smtClean="0">
                          <a:latin typeface="+mn-lt"/>
                          <a:ea typeface="+mn-ea"/>
                        </a:rPr>
                        <a:t>기술가치</a:t>
                      </a:r>
                      <a:r>
                        <a:rPr lang="ko-KR" altLang="en-US" sz="1200" dirty="0" smtClean="0">
                          <a:latin typeface="+mn-lt"/>
                          <a:ea typeface="+mn-ea"/>
                        </a:rPr>
                        <a:t> 평가에 따른 </a:t>
                      </a:r>
                      <a:r>
                        <a:rPr lang="ko-KR" altLang="en-US" sz="1200" dirty="0" err="1" smtClean="0">
                          <a:latin typeface="+mn-lt"/>
                          <a:ea typeface="+mn-ea"/>
                        </a:rPr>
                        <a:t>기술료</a:t>
                      </a:r>
                      <a:r>
                        <a:rPr lang="ko-KR" altLang="en-US" sz="1200" dirty="0" smtClean="0">
                          <a:latin typeface="+mn-lt"/>
                          <a:ea typeface="+mn-ea"/>
                        </a:rPr>
                        <a:t> 징수</a:t>
                      </a:r>
                    </a:p>
                    <a:p>
                      <a:pPr latinLnBrk="1">
                        <a:spcBef>
                          <a:spcPts val="600"/>
                        </a:spcBef>
                      </a:pPr>
                      <a:r>
                        <a:rPr lang="ko-KR" altLang="en-US" sz="1200" dirty="0" smtClean="0">
                          <a:latin typeface="+mn-lt"/>
                          <a:ea typeface="+mn-ea"/>
                        </a:rPr>
                        <a:t> </a:t>
                      </a:r>
                      <a:r>
                        <a:rPr lang="en-US" altLang="ko-KR" sz="1200" dirty="0" smtClean="0">
                          <a:latin typeface="+mn-lt"/>
                          <a:ea typeface="+mn-ea"/>
                        </a:rPr>
                        <a:t>- </a:t>
                      </a:r>
                      <a:r>
                        <a:rPr lang="ko-KR" altLang="en-US" sz="1200" dirty="0" smtClean="0">
                          <a:latin typeface="+mn-lt"/>
                          <a:ea typeface="+mn-ea"/>
                        </a:rPr>
                        <a:t>기술이전 계약 별도 체결</a:t>
                      </a:r>
                      <a:r>
                        <a:rPr lang="en-US" altLang="ko-KR" sz="1200" dirty="0" smtClean="0"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200" dirty="0" smtClean="0">
                          <a:latin typeface="+mn-lt"/>
                          <a:ea typeface="+mn-ea"/>
                        </a:rPr>
                        <a:t>발생 </a:t>
                      </a:r>
                      <a:r>
                        <a:rPr lang="ko-KR" altLang="en-US" sz="1200" dirty="0" err="1" smtClean="0">
                          <a:latin typeface="+mn-lt"/>
                          <a:ea typeface="+mn-ea"/>
                        </a:rPr>
                        <a:t>기술료는</a:t>
                      </a:r>
                      <a:r>
                        <a:rPr lang="ko-KR" altLang="en-US" sz="1200" dirty="0" smtClean="0">
                          <a:latin typeface="+mn-lt"/>
                          <a:ea typeface="+mn-ea"/>
                        </a:rPr>
                        <a:t> </a:t>
                      </a:r>
                      <a:r>
                        <a:rPr lang="en-US" altLang="ko-KR" sz="1200" dirty="0" smtClean="0">
                          <a:latin typeface="+mn-lt"/>
                          <a:ea typeface="+mn-ea"/>
                        </a:rPr>
                        <a:t>IP </a:t>
                      </a:r>
                      <a:r>
                        <a:rPr lang="ko-KR" altLang="en-US" sz="1200" dirty="0" smtClean="0">
                          <a:latin typeface="+mn-lt"/>
                          <a:ea typeface="+mn-ea"/>
                        </a:rPr>
                        <a:t>지분에 따라 배분 </a:t>
                      </a:r>
                    </a:p>
                    <a:p>
                      <a:pPr latinLnBrk="1">
                        <a:spcBef>
                          <a:spcPts val="600"/>
                        </a:spcBef>
                      </a:pPr>
                      <a:r>
                        <a:rPr lang="ko-KR" altLang="en-US" sz="1200" dirty="0" smtClean="0">
                          <a:latin typeface="+mn-lt"/>
                          <a:ea typeface="+mn-ea"/>
                        </a:rPr>
                        <a:t>  *교수</a:t>
                      </a:r>
                      <a:r>
                        <a:rPr lang="en-US" altLang="ko-KR" sz="1200" dirty="0" smtClean="0">
                          <a:latin typeface="+mn-lt"/>
                          <a:ea typeface="+mn-ea"/>
                        </a:rPr>
                        <a:t>/</a:t>
                      </a:r>
                      <a:r>
                        <a:rPr lang="ko-KR" altLang="en-US" sz="1200" dirty="0" smtClean="0">
                          <a:latin typeface="+mn-lt"/>
                          <a:ea typeface="+mn-ea"/>
                        </a:rPr>
                        <a:t>학생 창업 시 </a:t>
                      </a:r>
                      <a:r>
                        <a:rPr lang="en-US" altLang="ko-KR" sz="1200" dirty="0" smtClean="0">
                          <a:latin typeface="+mn-lt"/>
                          <a:ea typeface="+mn-ea"/>
                        </a:rPr>
                        <a:t>: </a:t>
                      </a:r>
                      <a:r>
                        <a:rPr lang="ko-KR" altLang="en-US" sz="1200" dirty="0" smtClean="0">
                          <a:latin typeface="+mn-lt"/>
                          <a:ea typeface="+mn-ea"/>
                        </a:rPr>
                        <a:t>기관</a:t>
                      </a:r>
                      <a:r>
                        <a:rPr lang="en-US" altLang="ko-KR" sz="1200" dirty="0" smtClean="0"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1200" dirty="0" err="1" smtClean="0">
                          <a:latin typeface="+mn-lt"/>
                          <a:ea typeface="+mn-ea"/>
                        </a:rPr>
                        <a:t>포스코홀딩스</a:t>
                      </a:r>
                      <a:r>
                        <a:rPr lang="en-US" altLang="ko-KR" sz="1200" dirty="0" smtClean="0">
                          <a:latin typeface="+mn-lt"/>
                          <a:ea typeface="+mn-ea"/>
                        </a:rPr>
                        <a:t>, RIST, </a:t>
                      </a:r>
                      <a:r>
                        <a:rPr lang="ko-KR" altLang="en-US" sz="1200" dirty="0" smtClean="0">
                          <a:latin typeface="+mn-lt"/>
                          <a:ea typeface="+mn-ea"/>
                        </a:rPr>
                        <a:t>해당기관 등</a:t>
                      </a:r>
                      <a:r>
                        <a:rPr lang="en-US" altLang="ko-KR" sz="1200" dirty="0" smtClean="0">
                          <a:latin typeface="+mn-lt"/>
                          <a:ea typeface="+mn-ea"/>
                        </a:rPr>
                        <a:t>) 10%</a:t>
                      </a:r>
                      <a:r>
                        <a:rPr lang="ko-KR" altLang="en-US" sz="1200" dirty="0" smtClean="0">
                          <a:latin typeface="+mn-lt"/>
                          <a:ea typeface="+mn-ea"/>
                        </a:rPr>
                        <a:t>내에서 지분 투자 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spcBef>
                          <a:spcPts val="600"/>
                        </a:spcBef>
                      </a:pPr>
                      <a:r>
                        <a:rPr lang="en-US" altLang="ko-KR" sz="1200" dirty="0" smtClean="0">
                          <a:latin typeface="+mn-lt"/>
                          <a:ea typeface="+mn-ea"/>
                        </a:rPr>
                        <a:t>• </a:t>
                      </a:r>
                      <a:r>
                        <a:rPr lang="ko-KR" altLang="en-US" sz="1200" dirty="0" smtClean="0">
                          <a:latin typeface="+mn-lt"/>
                          <a:ea typeface="+mn-ea"/>
                        </a:rPr>
                        <a:t>과제 기획 시 사업화 방법 확정</a:t>
                      </a:r>
                      <a:endParaRPr lang="en-US" altLang="ko-KR" sz="1200" dirty="0" smtClean="0">
                        <a:latin typeface="+mn-lt"/>
                        <a:ea typeface="+mn-ea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9274045"/>
                  </a:ext>
                </a:extLst>
              </a:tr>
            </a:tbl>
          </a:graphicData>
        </a:graphic>
      </p:graphicFrame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0" y="65803"/>
            <a:ext cx="9043867" cy="535521"/>
          </a:xfrm>
          <a:prstGeom prst="rect">
            <a:avLst/>
          </a:prstGeom>
          <a:noFill/>
          <a:ln w="8001" algn="ctr">
            <a:noFill/>
            <a:miter lim="800000"/>
            <a:headEnd/>
            <a:tailEnd/>
          </a:ln>
        </p:spPr>
        <p:txBody>
          <a:bodyPr wrap="square" lIns="91427" tIns="45715" rIns="91427" bIns="45715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[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첨부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] Open Lab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사업 제도</a:t>
            </a:r>
            <a:endParaRPr kumimoji="0" lang="en-US" altLang="ko-KR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177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0" y="65803"/>
            <a:ext cx="9043867" cy="535521"/>
          </a:xfrm>
          <a:prstGeom prst="rect">
            <a:avLst/>
          </a:prstGeom>
          <a:noFill/>
          <a:ln w="8001" algn="ctr">
            <a:noFill/>
            <a:miter lim="800000"/>
            <a:headEnd/>
            <a:tailEnd/>
          </a:ln>
        </p:spPr>
        <p:txBody>
          <a:bodyPr wrap="square" lIns="91427" tIns="45715" rIns="91427" bIns="45715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[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첨부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] RIST Open Lab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운영 현황</a:t>
            </a:r>
            <a:endParaRPr kumimoji="0" lang="en-US" altLang="ko-KR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/>
          </p:nvPr>
        </p:nvGraphicFramePr>
        <p:xfrm>
          <a:off x="503578" y="1146299"/>
          <a:ext cx="8814397" cy="5014107"/>
        </p:xfrm>
        <a:graphic>
          <a:graphicData uri="http://schemas.openxmlformats.org/drawingml/2006/table">
            <a:tbl>
              <a:tblPr firstRow="1" bandRow="1"/>
              <a:tblGrid>
                <a:gridCol w="520766">
                  <a:extLst>
                    <a:ext uri="{9D8B030D-6E8A-4147-A177-3AD203B41FA5}">
                      <a16:colId xmlns:a16="http://schemas.microsoft.com/office/drawing/2014/main" val="610177824"/>
                    </a:ext>
                  </a:extLst>
                </a:gridCol>
                <a:gridCol w="984453">
                  <a:extLst>
                    <a:ext uri="{9D8B030D-6E8A-4147-A177-3AD203B41FA5}">
                      <a16:colId xmlns:a16="http://schemas.microsoft.com/office/drawing/2014/main" val="291902010"/>
                    </a:ext>
                  </a:extLst>
                </a:gridCol>
                <a:gridCol w="11617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49986">
                  <a:extLst>
                    <a:ext uri="{9D8B030D-6E8A-4147-A177-3AD203B41FA5}">
                      <a16:colId xmlns:a16="http://schemas.microsoft.com/office/drawing/2014/main" val="1930997160"/>
                    </a:ext>
                  </a:extLst>
                </a:gridCol>
                <a:gridCol w="1097401">
                  <a:extLst>
                    <a:ext uri="{9D8B030D-6E8A-4147-A177-3AD203B41FA5}">
                      <a16:colId xmlns:a16="http://schemas.microsoft.com/office/drawing/2014/main" val="692234516"/>
                    </a:ext>
                  </a:extLst>
                </a:gridCol>
              </a:tblGrid>
              <a:tr h="28825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10000"/>
                        </a:lnSpc>
                      </a:pPr>
                      <a:r>
                        <a:rPr lang="ko-KR" altLang="en-US" sz="1200" b="1" kern="1200" spc="-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기수</a:t>
                      </a:r>
                      <a:endParaRPr lang="ko-KR" altLang="en-US" sz="1200" b="1" kern="1200" spc="-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079998" rtl="0" eaLnBrk="1" latinLnBrk="1" hangingPunct="1">
                        <a:defRPr sz="2126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539999" algn="l" defTabSz="1079998" rtl="0" eaLnBrk="1" latinLnBrk="1" hangingPunct="1">
                        <a:defRPr sz="2126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1079998" algn="l" defTabSz="1079998" rtl="0" eaLnBrk="1" latinLnBrk="1" hangingPunct="1">
                        <a:defRPr sz="2126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619997" algn="l" defTabSz="1079998" rtl="0" eaLnBrk="1" latinLnBrk="1" hangingPunct="1">
                        <a:defRPr sz="2126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2159996" algn="l" defTabSz="1079998" rtl="0" eaLnBrk="1" latinLnBrk="1" hangingPunct="1">
                        <a:defRPr sz="2126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699995" algn="l" defTabSz="1079998" rtl="0" eaLnBrk="1" latinLnBrk="1" hangingPunct="1">
                        <a:defRPr sz="2126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3239994" algn="l" defTabSz="1079998" rtl="0" eaLnBrk="1" latinLnBrk="1" hangingPunct="1">
                        <a:defRPr sz="2126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779992" algn="l" defTabSz="1079998" rtl="0" eaLnBrk="1" latinLnBrk="1" hangingPunct="1">
                        <a:defRPr sz="2126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4319991" algn="l" defTabSz="1079998" rtl="0" eaLnBrk="1" latinLnBrk="1" hangingPunct="1">
                        <a:defRPr sz="2126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10000"/>
                        </a:lnSpc>
                      </a:pPr>
                      <a:r>
                        <a:rPr lang="ko-KR" altLang="en-US" sz="1200" b="1" kern="1200" spc="-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협업 기관</a:t>
                      </a:r>
                      <a:endParaRPr lang="ko-KR" altLang="en-US" sz="1200" b="1" kern="1200" spc="-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079998" rtl="0" eaLnBrk="1" latinLnBrk="1" hangingPunct="1">
                        <a:defRPr sz="2126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539999" algn="l" defTabSz="1079998" rtl="0" eaLnBrk="1" latinLnBrk="1" hangingPunct="1">
                        <a:defRPr sz="2126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1079998" algn="l" defTabSz="1079998" rtl="0" eaLnBrk="1" latinLnBrk="1" hangingPunct="1">
                        <a:defRPr sz="2126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619997" algn="l" defTabSz="1079998" rtl="0" eaLnBrk="1" latinLnBrk="1" hangingPunct="1">
                        <a:defRPr sz="2126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2159996" algn="l" defTabSz="1079998" rtl="0" eaLnBrk="1" latinLnBrk="1" hangingPunct="1">
                        <a:defRPr sz="2126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699995" algn="l" defTabSz="1079998" rtl="0" eaLnBrk="1" latinLnBrk="1" hangingPunct="1">
                        <a:defRPr sz="2126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3239994" algn="l" defTabSz="1079998" rtl="0" eaLnBrk="1" latinLnBrk="1" hangingPunct="1">
                        <a:defRPr sz="2126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779992" algn="l" defTabSz="1079998" rtl="0" eaLnBrk="1" latinLnBrk="1" hangingPunct="1">
                        <a:defRPr sz="2126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4319991" algn="l" defTabSz="1079998" rtl="0" eaLnBrk="1" latinLnBrk="1" hangingPunct="1">
                        <a:defRPr sz="2126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10000"/>
                        </a:lnSpc>
                      </a:pPr>
                      <a:r>
                        <a:rPr lang="en-US" altLang="ko-KR" sz="1200" b="1" kern="1200" spc="-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R </a:t>
                      </a:r>
                      <a:r>
                        <a:rPr lang="ko-KR" altLang="en-US" sz="1200" b="1" kern="1200" spc="-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연구책임자</a:t>
                      </a:r>
                      <a:endParaRPr lang="ko-KR" altLang="en-US" sz="1200" b="1" kern="1200" spc="-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079998" rtl="0" eaLnBrk="1" latinLnBrk="1" hangingPunct="1">
                        <a:defRPr sz="2126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539999" algn="l" defTabSz="1079998" rtl="0" eaLnBrk="1" latinLnBrk="1" hangingPunct="1">
                        <a:defRPr sz="2126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1079998" algn="l" defTabSz="1079998" rtl="0" eaLnBrk="1" latinLnBrk="1" hangingPunct="1">
                        <a:defRPr sz="2126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619997" algn="l" defTabSz="1079998" rtl="0" eaLnBrk="1" latinLnBrk="1" hangingPunct="1">
                        <a:defRPr sz="2126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2159996" algn="l" defTabSz="1079998" rtl="0" eaLnBrk="1" latinLnBrk="1" hangingPunct="1">
                        <a:defRPr sz="2126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699995" algn="l" defTabSz="1079998" rtl="0" eaLnBrk="1" latinLnBrk="1" hangingPunct="1">
                        <a:defRPr sz="2126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3239994" algn="l" defTabSz="1079998" rtl="0" eaLnBrk="1" latinLnBrk="1" hangingPunct="1">
                        <a:defRPr sz="2126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779992" algn="l" defTabSz="1079998" rtl="0" eaLnBrk="1" latinLnBrk="1" hangingPunct="1">
                        <a:defRPr sz="2126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4319991" algn="l" defTabSz="1079998" rtl="0" eaLnBrk="1" latinLnBrk="1" hangingPunct="1">
                        <a:defRPr sz="2126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10000"/>
                        </a:lnSpc>
                      </a:pPr>
                      <a:r>
                        <a:rPr lang="ko-KR" altLang="en-US" sz="1200" b="1" kern="1200" spc="-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주요 기술개발 내용</a:t>
                      </a:r>
                      <a:endParaRPr lang="ko-KR" altLang="en-US" sz="1200" b="1" kern="1200" spc="-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0000"/>
                        </a:lnSpc>
                      </a:pPr>
                      <a:r>
                        <a:rPr lang="ko-KR" altLang="en-US" sz="1200" b="1" kern="1200" spc="-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진행 현황</a:t>
                      </a:r>
                      <a:endParaRPr lang="ko-KR" altLang="en-US" sz="1200" b="1" kern="1200" spc="-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257">
                <a:tc rowSpan="4"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en-US" altLang="ko-KR" sz="12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1" lang="ko-KR" altLang="en-US" sz="12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dirty="0" err="1" smtClean="0">
                          <a:latin typeface="+mn-ea"/>
                          <a:ea typeface="+mn-ea"/>
                        </a:rPr>
                        <a:t>포스텍</a:t>
                      </a:r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539999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1079998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619997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2159996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699995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3239994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779992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4319991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ko-KR" altLang="en-US" sz="1200" b="0" i="0" u="none" strike="noStrike" kern="1200" cap="none" spc="-10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정성우</a:t>
                      </a:r>
                      <a:endParaRPr kumimoji="1" lang="ko-KR" altLang="en-US" sz="12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539999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1079998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619997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2159996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699995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3239994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779992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4319991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ko-KR" altLang="en-US" sz="1200" b="0" i="0" u="none" strike="noStrike" kern="1200" cap="none" spc="-10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주름개선 및 탈모예방 천연 화장품 개발</a:t>
                      </a:r>
                      <a:endParaRPr kumimoji="1" lang="ko-KR" altLang="en-US" sz="12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25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완료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379">
                <a:tc vMerge="1"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endParaRPr kumimoji="1" lang="ko-KR" altLang="en-US" sz="12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2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latin typeface="+mn-ea"/>
                          <a:ea typeface="+mn-ea"/>
                        </a:rPr>
                        <a:t>포스텍</a:t>
                      </a:r>
                      <a:endParaRPr lang="ko-KR" altLang="en-US" sz="1200" b="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539999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1079998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619997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2159996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699995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3239994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779992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4319991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ko-KR" altLang="en-US" sz="1200" b="0" i="0" u="none" strike="noStrike" kern="1200" cap="none" spc="-10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안건태</a:t>
                      </a:r>
                      <a:endParaRPr kumimoji="1" lang="ko-KR" altLang="en-US" sz="12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539999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1079998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619997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2159996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699995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3239994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779992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4319991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ko-KR" altLang="en-US" sz="12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산업체 안전 확보 </a:t>
                      </a:r>
                      <a:r>
                        <a:rPr kumimoji="1" lang="ko-KR" altLang="en-US" sz="1200" b="0" i="0" u="none" strike="noStrike" kern="1200" cap="none" spc="-10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영상분석</a:t>
                      </a:r>
                      <a:r>
                        <a:rPr kumimoji="1" lang="ko-KR" altLang="en-US" sz="12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기술 개발</a:t>
                      </a:r>
                      <a:endParaRPr kumimoji="1" lang="ko-KR" altLang="en-US" sz="12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25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완료</a:t>
                      </a:r>
                      <a:endParaRPr kumimoji="1" lang="ko-KR" altLang="en-US" sz="12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257">
                <a:tc vMerge="1"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endParaRPr kumimoji="1" lang="ko-KR" altLang="en-US" sz="1200" b="0" i="0" u="none" strike="noStrike" kern="1200" cap="none" spc="-10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2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latin typeface="+mn-ea"/>
                          <a:ea typeface="+mn-ea"/>
                        </a:rPr>
                        <a:t>포스텍</a:t>
                      </a:r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539999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1079998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619997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2159996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699995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3239994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779992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4319991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ko-KR" altLang="en-US" sz="12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유기성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539999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1079998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619997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2159996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699995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3239994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779992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4319991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ko-KR" altLang="en-US" sz="1200" b="0" i="0" u="none" strike="noStrike" kern="1200" cap="none" spc="-10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컬버트</a:t>
                      </a:r>
                      <a:r>
                        <a:rPr kumimoji="1" lang="ko-KR" altLang="en-US" sz="12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kumimoji="1" lang="ko-KR" altLang="en-US" sz="1200" b="0" i="0" u="none" strike="noStrike" kern="1200" cap="none" spc="-10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화재감시용</a:t>
                      </a:r>
                      <a:r>
                        <a:rPr kumimoji="1" lang="ko-KR" altLang="en-US" sz="12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로봇 및 화재 대응 </a:t>
                      </a:r>
                      <a:r>
                        <a:rPr kumimoji="1" lang="ko-KR" altLang="en-US" sz="1200" b="0" i="0" u="none" strike="noStrike" kern="1200" cap="none" spc="-10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스마트센서</a:t>
                      </a:r>
                      <a:r>
                        <a:rPr kumimoji="1" lang="ko-KR" altLang="en-US" sz="12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개발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25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완료</a:t>
                      </a:r>
                      <a:endParaRPr kumimoji="1" lang="ko-KR" altLang="en-US" sz="12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257">
                <a:tc vMerge="1"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endParaRPr kumimoji="1" lang="ko-KR" altLang="en-US" sz="1200" b="0" i="0" u="none" strike="noStrike" kern="1200" cap="none" spc="-10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2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latin typeface="+mn-ea"/>
                          <a:ea typeface="+mn-ea"/>
                        </a:rPr>
                        <a:t>포스텍</a:t>
                      </a:r>
                      <a:endParaRPr lang="ko-KR" altLang="en-US" sz="1200" b="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ko-KR" altLang="en-US" sz="1200" b="0" i="0" u="none" strike="noStrike" kern="1200" cap="none" spc="-10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류황열</a:t>
                      </a:r>
                      <a:endParaRPr kumimoji="1" lang="ko-KR" altLang="en-US" sz="1200" b="0" i="0" u="none" strike="noStrike" kern="1200" cap="none" spc="-10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ko-KR" altLang="en-US" sz="12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자율주행시스템을 위한 </a:t>
                      </a:r>
                      <a:r>
                        <a:rPr kumimoji="1" lang="en-US" altLang="ko-KR" sz="12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kumimoji="1" lang="ko-KR" altLang="en-US" sz="12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차원 환경인지 융합기술개발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25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완료</a:t>
                      </a:r>
                      <a:endParaRPr kumimoji="1" lang="ko-KR" altLang="en-US" sz="12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322990"/>
                  </a:ext>
                </a:extLst>
              </a:tr>
              <a:tr h="288257">
                <a:tc rowSpan="3"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en-US" altLang="ko-KR" sz="12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1" lang="ko-KR" altLang="en-US" sz="1200" b="0" i="0" u="none" strike="noStrike" kern="1200" cap="none" spc="-10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2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latin typeface="+mn-ea"/>
                          <a:ea typeface="+mn-ea"/>
                        </a:rPr>
                        <a:t>포스텍</a:t>
                      </a:r>
                      <a:endParaRPr lang="ko-KR" altLang="en-US" sz="1200" b="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539999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1079998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619997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2159996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699995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3239994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779992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4319991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ko-KR" altLang="en-US" sz="12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이보람</a:t>
                      </a:r>
                      <a:endParaRPr kumimoji="1" lang="ko-KR" altLang="en-US" sz="12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539999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1079998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619997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2159996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699995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3239994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779992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4319991" algn="l" defTabSz="1079998" rtl="0" eaLnBrk="1" latinLnBrk="1" hangingPunct="1">
                        <a:defRPr sz="2126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ko-KR" altLang="en-US" sz="12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연구용 바이오잉크 대량 생산기술 개발</a:t>
                      </a:r>
                      <a:endParaRPr kumimoji="1" lang="ko-KR" altLang="en-US" sz="12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25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완료</a:t>
                      </a:r>
                      <a:endParaRPr kumimoji="1" lang="ko-KR" altLang="en-US" sz="12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9555789"/>
                  </a:ext>
                </a:extLst>
              </a:tr>
              <a:tr h="288257">
                <a:tc vMerge="1"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endParaRPr kumimoji="1" lang="ko-KR" altLang="en-US" sz="12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2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latin typeface="+mn-ea"/>
                          <a:ea typeface="+mn-ea"/>
                        </a:rPr>
                        <a:t>포스텍</a:t>
                      </a:r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ko-KR" altLang="en-US" sz="12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박상혁</a:t>
                      </a:r>
                      <a:endParaRPr kumimoji="1" lang="ko-KR" altLang="en-US" sz="12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ko-KR" altLang="en-US" sz="12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영상 내 움직임 증폭을 활용한 구조물</a:t>
                      </a:r>
                      <a:r>
                        <a:rPr kumimoji="1" lang="en-US" altLang="ko-KR" sz="12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· </a:t>
                      </a:r>
                      <a:r>
                        <a:rPr kumimoji="1" lang="ko-KR" altLang="en-US" sz="12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설비 진단 제품 개발 </a:t>
                      </a:r>
                      <a:endParaRPr kumimoji="1" lang="ko-KR" altLang="en-US" sz="12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25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완료</a:t>
                      </a:r>
                      <a:endParaRPr kumimoji="1" lang="ko-KR" altLang="en-US" sz="12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257">
                <a:tc vMerge="1"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endParaRPr kumimoji="1" lang="ko-KR" altLang="en-US" sz="12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2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latin typeface="+mn-ea"/>
                          <a:ea typeface="+mn-ea"/>
                        </a:rPr>
                        <a:t>포스텍</a:t>
                      </a:r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ko-KR" altLang="en-US" sz="12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이경일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ko-KR" altLang="en-US" sz="12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高감염성 질병</a:t>
                      </a:r>
                      <a:r>
                        <a:rPr kumimoji="1" lang="en-US" altLang="ko-KR" sz="12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kumimoji="1" lang="ko-KR" altLang="en-US" sz="12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동물</a:t>
                      </a:r>
                      <a:r>
                        <a:rPr kumimoji="1" lang="en-US" altLang="ko-KR" sz="12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kumimoji="1" lang="ko-KR" altLang="en-US" sz="12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인체</a:t>
                      </a:r>
                      <a:r>
                        <a:rPr kumimoji="1" lang="en-US" altLang="ko-KR" sz="12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kumimoji="1" lang="ko-KR" altLang="en-US" sz="12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kumimoji="1" lang="ko-KR" altLang="en-US" sz="1200" b="0" i="0" u="none" strike="noStrike" kern="1200" cap="none" spc="-10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현장진단용</a:t>
                      </a:r>
                      <a:r>
                        <a:rPr kumimoji="1" lang="ko-KR" altLang="en-US" sz="12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kumimoji="1" lang="ko-KR" altLang="en-US" sz="1200" b="0" i="0" u="none" strike="noStrike" kern="1200" cap="none" spc="-10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센서플랫폼</a:t>
                      </a:r>
                      <a:r>
                        <a:rPr kumimoji="1" lang="ko-KR" altLang="en-US" sz="12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상용화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ko-KR" altLang="en-US" sz="1200" b="0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완료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177347"/>
                  </a:ext>
                </a:extLst>
              </a:tr>
              <a:tr h="288257">
                <a:tc rowSpan="4"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en-US" altLang="ko-KR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1" lang="ko-KR" altLang="en-US" sz="1200" b="1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2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한동대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ko-KR" altLang="en-US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이보람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ko-KR" altLang="en-US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혈소판 분광패턴학습을 통한 </a:t>
                      </a:r>
                      <a:r>
                        <a:rPr kumimoji="1" lang="ko-KR" altLang="en-US" sz="1200" b="1" i="0" u="none" strike="noStrike" kern="1200" cap="none" spc="-10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조기암</a:t>
                      </a:r>
                      <a:r>
                        <a:rPr kumimoji="1" lang="ko-KR" altLang="en-US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진단 기술개발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진행 中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415652"/>
                  </a:ext>
                </a:extLst>
              </a:tr>
              <a:tr h="288257">
                <a:tc vMerge="1"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endParaRPr kumimoji="1" lang="ko-KR" altLang="en-US" sz="12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2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포스텍</a:t>
                      </a:r>
                      <a:endParaRPr lang="ko-KR" altLang="en-US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ko-KR" altLang="en-US" sz="1200" b="1" i="0" u="none" strike="noStrike" kern="1200" cap="none" spc="-10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권기혁</a:t>
                      </a:r>
                      <a:endParaRPr kumimoji="1" lang="ko-KR" altLang="en-US" sz="1200" b="1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ko-KR" altLang="en-US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高성능 </a:t>
                      </a:r>
                      <a:r>
                        <a:rPr kumimoji="1" lang="en-US" altLang="ko-KR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EV</a:t>
                      </a:r>
                      <a:r>
                        <a:rPr kumimoji="1" lang="ko-KR" altLang="en-US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용 </a:t>
                      </a:r>
                      <a:r>
                        <a:rPr kumimoji="1" lang="en-US" altLang="ko-KR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Axial Flux Motor </a:t>
                      </a:r>
                      <a:r>
                        <a:rPr kumimoji="1" lang="ko-KR" altLang="en-US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구현을 위한 소재 및 </a:t>
                      </a:r>
                      <a:r>
                        <a:rPr kumimoji="1" lang="ko-KR" altLang="en-US" sz="1200" b="1" i="0" u="none" strike="noStrike" kern="1200" cap="none" spc="-10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부품화</a:t>
                      </a:r>
                      <a:r>
                        <a:rPr kumimoji="1" lang="ko-KR" altLang="en-US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기술 개발</a:t>
                      </a:r>
                      <a:endParaRPr kumimoji="1" lang="ko-KR" altLang="en-US" sz="1200" b="1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ko-KR" altLang="en-US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진행 中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1706085"/>
                  </a:ext>
                </a:extLst>
              </a:tr>
              <a:tr h="288257">
                <a:tc vMerge="1"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endParaRPr kumimoji="1" lang="ko-KR" altLang="en-US" sz="1200" b="1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2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포스텍</a:t>
                      </a:r>
                      <a:endParaRPr lang="ko-KR" altLang="en-US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ko-KR" altLang="en-US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이경일</a:t>
                      </a:r>
                      <a:endParaRPr kumimoji="1" lang="ko-KR" altLang="en-US" sz="1200" b="1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高민감도 </a:t>
                      </a:r>
                      <a:r>
                        <a:rPr kumimoji="1" lang="ko-KR" altLang="en-US" sz="1200" b="1" i="0" u="none" strike="noStrike" kern="1200" cap="none" spc="-10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수소센서</a:t>
                      </a:r>
                      <a:r>
                        <a:rPr kumimoji="1" lang="en-US" altLang="ko-KR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kumimoji="1" lang="ko-KR" altLang="en-US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차량용</a:t>
                      </a:r>
                      <a:r>
                        <a:rPr kumimoji="1" lang="en-US" altLang="ko-KR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kumimoji="1" lang="ko-KR" altLang="en-US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산업용</a:t>
                      </a:r>
                      <a:r>
                        <a:rPr kumimoji="1" lang="en-US" altLang="ko-KR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kumimoji="1" lang="ko-KR" altLang="en-US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상용 기술 개발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진행 中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012790"/>
                  </a:ext>
                </a:extLst>
              </a:tr>
              <a:tr h="288257">
                <a:tc vMerge="1"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endParaRPr kumimoji="1" lang="ko-KR" altLang="en-US" sz="1200" b="1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2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포스텍</a:t>
                      </a:r>
                      <a:endParaRPr lang="ko-KR" altLang="en-US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ko-KR" altLang="en-US" sz="1200" b="1" i="0" u="none" strike="noStrike" kern="1200" cap="none" spc="-10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전교선</a:t>
                      </a:r>
                      <a:endParaRPr kumimoji="1" lang="ko-KR" altLang="en-US" sz="1200" b="1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혈관內 초음파 영상 </a:t>
                      </a:r>
                      <a:r>
                        <a:rPr kumimoji="1" lang="ko-KR" altLang="en-US" sz="1200" b="1" i="0" u="none" strike="noStrike" kern="1200" cap="none" spc="-10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카테터</a:t>
                      </a:r>
                      <a:r>
                        <a:rPr kumimoji="1" lang="ko-KR" altLang="en-US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대량생산 기술 개발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ko-KR" altLang="en-US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진행 中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9201519"/>
                  </a:ext>
                </a:extLst>
              </a:tr>
              <a:tr h="0">
                <a:tc rowSpan="5"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en-US" altLang="ko-KR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1" lang="ko-KR" altLang="en-US" sz="1200" b="1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2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포스텍</a:t>
                      </a:r>
                      <a:endParaRPr lang="ko-KR" altLang="en-US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ko-KR" altLang="en-US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이경일</a:t>
                      </a:r>
                      <a:endParaRPr kumimoji="1" lang="ko-KR" altLang="en-US" sz="1200" b="1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ko-KR" altLang="en-US" sz="1200" b="1" i="0" u="none" strike="noStrike" kern="1200" cap="none" spc="-10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웨어러블</a:t>
                      </a:r>
                      <a:r>
                        <a:rPr kumimoji="1" lang="ko-KR" altLang="en-US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 </a:t>
                      </a:r>
                      <a:r>
                        <a:rPr kumimoji="1" lang="ko-KR" altLang="en-US" sz="1200" b="1" i="0" u="none" strike="noStrike" kern="1200" cap="none" spc="-10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디바이스용</a:t>
                      </a:r>
                      <a:r>
                        <a:rPr kumimoji="1" lang="ko-KR" altLang="en-US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 고효율 에너지 변환 패치 상용화</a:t>
                      </a:r>
                      <a:endParaRPr kumimoji="1" lang="ko-KR" altLang="en-US" sz="1200" b="1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ko-KR" altLang="en-US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진행 中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4367007"/>
                  </a:ext>
                </a:extLst>
              </a:tr>
              <a:tr h="234086">
                <a:tc vMerge="1"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endParaRPr kumimoji="1" lang="ko-KR" altLang="en-US" sz="1200" b="1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2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서울대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ko-KR" altLang="en-US" sz="1200" b="1" i="0" u="none" strike="noStrike" kern="1200" cap="none" spc="-10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강희수</a:t>
                      </a:r>
                      <a:endParaRPr kumimoji="1" lang="ko-KR" altLang="en-US" sz="1200" b="1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ko-KR" altLang="en-US" sz="1200" b="1" i="0" u="none" strike="noStrike" kern="1200" cap="none" spc="-10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고특성</a:t>
                      </a:r>
                      <a:r>
                        <a:rPr kumimoji="1" lang="en-US" altLang="ko-KR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kumimoji="1" lang="ko-KR" altLang="en-US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저비용 </a:t>
                      </a:r>
                      <a:r>
                        <a:rPr kumimoji="1" lang="en-US" altLang="ko-KR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Super-Soft-Magnet POSCO-</a:t>
                      </a:r>
                      <a:r>
                        <a:rPr kumimoji="1" lang="en-US" altLang="ko-KR" sz="1200" b="1" i="0" u="none" strike="noStrike" kern="1200" cap="none" spc="-10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NanoGLAS</a:t>
                      </a:r>
                      <a:r>
                        <a:rPr kumimoji="1" lang="en-US" altLang="ko-KR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kumimoji="1" lang="ko-KR" altLang="en-US" sz="1200" b="1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진행 中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612659"/>
                  </a:ext>
                </a:extLst>
              </a:tr>
              <a:tr h="175565">
                <a:tc vMerge="1"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endParaRPr kumimoji="1" lang="ko-KR" altLang="en-US" sz="1200" b="1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2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포스텍</a:t>
                      </a:r>
                      <a:endParaRPr lang="ko-KR" altLang="en-US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ko-KR" altLang="en-US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이보람</a:t>
                      </a:r>
                      <a:endParaRPr kumimoji="1" lang="ko-KR" altLang="en-US" sz="1200" b="1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ko-KR" altLang="en-US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비정형단백질 </a:t>
                      </a:r>
                      <a:r>
                        <a:rPr kumimoji="1" lang="ko-KR" altLang="en-US" sz="1200" b="1" i="0" u="none" strike="noStrike" kern="1200" cap="none" spc="-10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합성시스템</a:t>
                      </a:r>
                      <a:r>
                        <a:rPr kumimoji="1" lang="ko-KR" altLang="en-US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상용화 연구</a:t>
                      </a:r>
                      <a:endParaRPr kumimoji="1" lang="ko-KR" altLang="en-US" sz="1200" b="1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진행 中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5766595"/>
                  </a:ext>
                </a:extLst>
              </a:tr>
              <a:tr h="117043">
                <a:tc vMerge="1"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endParaRPr kumimoji="1" lang="ko-KR" altLang="en-US" sz="1200" b="1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2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UNIST</a:t>
                      </a:r>
                      <a:endParaRPr lang="ko-KR" altLang="en-US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ko-KR" altLang="en-US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이보람</a:t>
                      </a:r>
                      <a:endParaRPr kumimoji="1" lang="ko-KR" altLang="en-US" sz="1200" b="1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ko-KR" altLang="en-US" sz="1200" b="1" i="0" u="none" strike="noStrike" kern="1200" cap="none" spc="-10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유전자가위</a:t>
                      </a:r>
                      <a:r>
                        <a:rPr kumimoji="1" lang="ko-KR" altLang="en-US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kumimoji="1" lang="ko-KR" altLang="en-US" sz="1200" b="1" i="0" u="none" strike="noStrike" kern="1200" cap="none" spc="-10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전달체</a:t>
                      </a:r>
                      <a:r>
                        <a:rPr kumimoji="1" lang="ko-KR" altLang="en-US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상용화 연구</a:t>
                      </a:r>
                      <a:endParaRPr kumimoji="1" lang="ko-KR" altLang="en-US" sz="1200" b="1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진행 中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56958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endParaRPr kumimoji="1" lang="ko-KR" altLang="en-US" sz="1200" b="1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2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포스텍</a:t>
                      </a:r>
                      <a:endParaRPr lang="ko-KR" altLang="en-US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ko-KR" altLang="en-US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윤동현</a:t>
                      </a:r>
                      <a:endParaRPr kumimoji="1" lang="ko-KR" altLang="en-US" sz="1200" b="1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1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ko-KR" altLang="en-US" sz="1200" b="1" i="0" u="none" strike="noStrike" kern="1200" cap="none" spc="-10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고민감도</a:t>
                      </a:r>
                      <a:r>
                        <a:rPr kumimoji="1" lang="ko-KR" altLang="en-US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 </a:t>
                      </a:r>
                      <a:r>
                        <a:rPr kumimoji="1" lang="ko-KR" altLang="en-US" sz="1200" b="1" i="0" u="none" strike="noStrike" kern="1200" cap="none" spc="-10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색변환</a:t>
                      </a:r>
                      <a:r>
                        <a:rPr kumimoji="1" lang="ko-KR" altLang="en-US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 유해가스 감지 필름 상용 기술 개발</a:t>
                      </a:r>
                      <a:endParaRPr kumimoji="1" lang="ko-KR" altLang="en-US" sz="1200" b="1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1" i="0" u="none" strike="noStrike" kern="1200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착수 예정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481778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07975" y="744291"/>
            <a:ext cx="9010001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l" defTabSz="371364" rtl="0" eaLnBrk="1" fontAlgn="ctr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0000FF"/>
              </a:buClr>
              <a:buSzTx/>
              <a:buFontTx/>
              <a:buNone/>
              <a:tabLst/>
              <a:defRPr/>
            </a:pPr>
            <a:r>
              <a:rPr kumimoji="1" lang="ko-KR" altLang="en-US" sz="1600" b="1" i="0" u="none" strike="noStrike" kern="0" cap="none" spc="-33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■ 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RIST Open Lab </a:t>
            </a:r>
            <a:r>
              <a:rPr kumimoji="0" lang="ko-KR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운영 현황 </a:t>
            </a:r>
            <a:r>
              <a:rPr kumimoji="0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총 </a:t>
            </a:r>
            <a:r>
              <a:rPr kumimoji="0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9</a:t>
            </a:r>
            <a:r>
              <a:rPr kumimoji="0" lang="ko-KR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건 운영 中 </a:t>
            </a:r>
            <a:r>
              <a:rPr kumimoji="0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착수예정 포함</a:t>
            </a:r>
            <a:r>
              <a:rPr kumimoji="0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)</a:t>
            </a:r>
            <a:endParaRPr kumimoji="1" lang="en-US" altLang="ko-KR" sz="1600" b="1" i="0" u="none" strike="noStrike" kern="0" cap="none" spc="-33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577773" y="809139"/>
            <a:ext cx="119808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1" indent="0" algn="l" defTabSz="914307" rtl="0" eaLnBrk="1" fontAlgn="auto" latin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50000"/>
                  <a:lumOff val="50000"/>
                </a:prstClr>
              </a:buClr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* </a:t>
            </a:r>
            <a:r>
              <a:rPr kumimoji="0" lang="ko-KR" altLang="en-US" sz="1100" b="0" i="0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수행 완료 </a:t>
            </a:r>
            <a:r>
              <a:rPr kumimoji="0" lang="en-US" altLang="ko-KR" sz="1100" b="0" i="0" u="none" strike="noStrike" kern="0" cap="none" spc="-2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en-US" altLang="ko-KR" sz="1100" b="0" i="0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7</a:t>
            </a:r>
            <a:r>
              <a:rPr kumimoji="0" lang="ko-KR" altLang="en-US" sz="1100" b="0" i="0" u="none" strike="noStrike" kern="0" cap="none" spc="-2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건</a:t>
            </a:r>
            <a:endParaRPr kumimoji="0" lang="en-US" altLang="ko-KR" sz="1050" b="0" i="0" u="none" strike="noStrike" kern="0" cap="none" spc="-2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5508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0" y="65803"/>
            <a:ext cx="9043867" cy="535521"/>
          </a:xfrm>
          <a:prstGeom prst="rect">
            <a:avLst/>
          </a:prstGeom>
          <a:noFill/>
          <a:ln w="8001" algn="ctr">
            <a:noFill/>
            <a:miter lim="800000"/>
            <a:headEnd/>
            <a:tailEnd/>
          </a:ln>
        </p:spPr>
        <p:txBody>
          <a:bodyPr wrap="square" lIns="91427" tIns="45715" rIns="91427" bIns="45715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[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첨부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] RIST Open Lab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제안 대상 분야</a:t>
            </a:r>
            <a:endParaRPr kumimoji="0" lang="en-US" altLang="ko-KR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466950"/>
              </p:ext>
            </p:extLst>
          </p:nvPr>
        </p:nvGraphicFramePr>
        <p:xfrm>
          <a:off x="704088" y="849599"/>
          <a:ext cx="8642135" cy="36344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176057214"/>
                    </a:ext>
                  </a:extLst>
                </a:gridCol>
                <a:gridCol w="6831623">
                  <a:extLst>
                    <a:ext uri="{9D8B030D-6E8A-4147-A177-3AD203B41FA5}">
                      <a16:colId xmlns:a16="http://schemas.microsoft.com/office/drawing/2014/main" val="227649080"/>
                    </a:ext>
                  </a:extLst>
                </a:gridCol>
              </a:tblGrid>
              <a:tr h="4038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/>
                        <a:t>제안 후보군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/>
                        <a:t>주요 내용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9569593"/>
                  </a:ext>
                </a:extLst>
              </a:tr>
              <a:tr h="4038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/>
                        <a:t>경량소재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EV</a:t>
                      </a:r>
                      <a:r>
                        <a:rPr lang="ko-KR" altLang="en-US" sz="1200" dirty="0"/>
                        <a:t>를 넘어 항공우주 시장 부상</a:t>
                      </a:r>
                      <a:r>
                        <a:rPr lang="en-US" altLang="ko-KR" sz="1200" dirty="0"/>
                        <a:t>, 3</a:t>
                      </a:r>
                      <a:r>
                        <a:rPr lang="ko-KR" altLang="en-US" sz="1200" dirty="0"/>
                        <a:t>대 경량소재</a:t>
                      </a:r>
                      <a:r>
                        <a:rPr lang="en-US" altLang="ko-KR" sz="1200" dirty="0"/>
                        <a:t>(Ti/Al/CFRP)</a:t>
                      </a:r>
                      <a:r>
                        <a:rPr lang="ko-KR" altLang="en-US" sz="1200" dirty="0"/>
                        <a:t> 중심으로 사업 기회 증가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3805437"/>
                  </a:ext>
                </a:extLst>
              </a:tr>
              <a:tr h="4038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/>
                        <a:t>전력인프라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err="1"/>
                        <a:t>Al</a:t>
                      </a:r>
                      <a:r>
                        <a:rPr lang="en-US" altLang="ko-KR" sz="12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〮</a:t>
                      </a:r>
                      <a:r>
                        <a:rPr lang="en-US" altLang="ko-KR" sz="1200" dirty="0" err="1"/>
                        <a:t>EV</a:t>
                      </a:r>
                      <a:r>
                        <a:rPr lang="en-US" altLang="ko-KR" sz="1200" dirty="0"/>
                        <a:t> </a:t>
                      </a:r>
                      <a:r>
                        <a:rPr lang="ko-KR" altLang="en-US" sz="1200" dirty="0"/>
                        <a:t>대중화로</a:t>
                      </a:r>
                      <a:r>
                        <a:rPr lang="en-US" altLang="ko-KR" sz="1200" dirty="0"/>
                        <a:t> </a:t>
                      </a:r>
                      <a:r>
                        <a:rPr lang="ko-KR" altLang="en-US" sz="1200" dirty="0"/>
                        <a:t>전력망 투자 확대 및 슈퍼사이클 진입</a:t>
                      </a:r>
                      <a:r>
                        <a:rPr lang="en-US" altLang="ko-KR" sz="1200" dirty="0"/>
                        <a:t>, </a:t>
                      </a:r>
                      <a:r>
                        <a:rPr lang="ko-KR" altLang="en-US" sz="1200" dirty="0"/>
                        <a:t>인프라 </a:t>
                      </a:r>
                      <a:r>
                        <a:rPr lang="ko-KR" altLang="en-US" sz="1200" dirty="0" err="1"/>
                        <a:t>장</a:t>
                      </a:r>
                      <a:r>
                        <a:rPr lang="ko-KR" altLang="en-US" sz="12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〮</a:t>
                      </a:r>
                      <a:r>
                        <a:rPr lang="ko-KR" altLang="en-US" sz="1200" dirty="0" err="1"/>
                        <a:t>설비</a:t>
                      </a:r>
                      <a:r>
                        <a:rPr lang="ko-KR" altLang="en-US" sz="1200" dirty="0"/>
                        <a:t> 수요 증가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7846222"/>
                  </a:ext>
                </a:extLst>
              </a:tr>
              <a:tr h="4038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/>
                        <a:t>차세대 로보틱스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로보타이제이션</a:t>
                      </a:r>
                      <a:r>
                        <a:rPr lang="en-US" altLang="ko-KR" sz="1200" dirty="0"/>
                        <a:t>(Robotization)*</a:t>
                      </a:r>
                      <a:r>
                        <a:rPr lang="ko-KR" altLang="en-US" sz="1200" dirty="0"/>
                        <a:t> 가속</a:t>
                      </a:r>
                      <a:r>
                        <a:rPr lang="en-US" altLang="ko-KR" sz="1200" dirty="0"/>
                        <a:t>, </a:t>
                      </a:r>
                      <a:r>
                        <a:rPr lang="ko-KR" altLang="en-US" sz="1200" dirty="0"/>
                        <a:t>조단위 </a:t>
                      </a:r>
                      <a:r>
                        <a:rPr lang="en-US" altLang="ko-KR" sz="1200" dirty="0"/>
                        <a:t>Captive </a:t>
                      </a:r>
                      <a:r>
                        <a:rPr lang="ko-KR" altLang="en-US" sz="1200" dirty="0"/>
                        <a:t>수요를 레버리지로 대외사업 可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1823466"/>
                  </a:ext>
                </a:extLst>
              </a:tr>
              <a:tr h="4038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/>
                        <a:t>담수화</a:t>
                      </a:r>
                      <a:r>
                        <a:rPr lang="en-US" altLang="ko-KR" sz="1300" dirty="0"/>
                        <a:t>/</a:t>
                      </a:r>
                      <a:r>
                        <a:rPr lang="ko-KR" altLang="en-US" sz="1300" dirty="0"/>
                        <a:t>수처리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1,000</a:t>
                      </a:r>
                      <a:r>
                        <a:rPr lang="ko-KR" altLang="en-US" sz="1200" dirty="0"/>
                        <a:t>조원 시장 旣형성</a:t>
                      </a:r>
                      <a:r>
                        <a:rPr lang="en-US" altLang="ko-KR" sz="1200" dirty="0"/>
                        <a:t>, </a:t>
                      </a:r>
                      <a:r>
                        <a:rPr lang="ko-KR" altLang="en-US" sz="1200" dirty="0"/>
                        <a:t>멀티 트렌드</a:t>
                      </a:r>
                      <a:r>
                        <a:rPr lang="en-US" altLang="ko-KR" sz="1200" dirty="0"/>
                        <a:t>(</a:t>
                      </a:r>
                      <a:r>
                        <a:rPr lang="ko-KR" altLang="en-US" sz="1200" dirty="0"/>
                        <a:t>도시화</a:t>
                      </a:r>
                      <a:r>
                        <a:rPr lang="en-US" altLang="ko-KR" sz="1200" dirty="0"/>
                        <a:t>-</a:t>
                      </a:r>
                      <a:r>
                        <a:rPr lang="ko-KR" altLang="en-US" sz="1200" dirty="0"/>
                        <a:t>산업고도화</a:t>
                      </a:r>
                      <a:r>
                        <a:rPr lang="en-US" altLang="ko-KR" sz="1200" dirty="0"/>
                        <a:t>-</a:t>
                      </a:r>
                      <a:r>
                        <a:rPr lang="ko-KR" altLang="en-US" sz="1200" dirty="0"/>
                        <a:t>에너지전환</a:t>
                      </a:r>
                      <a:r>
                        <a:rPr lang="en-US" altLang="ko-KR" sz="1200" dirty="0"/>
                        <a:t>) </a:t>
                      </a:r>
                      <a:r>
                        <a:rPr lang="ko-KR" altLang="en-US" sz="1200" dirty="0"/>
                        <a:t>연계로 안정적 성장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3771243"/>
                  </a:ext>
                </a:extLst>
              </a:tr>
              <a:tr h="4038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/>
                        <a:t>헬스케어 소재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바이오 성장 및 </a:t>
                      </a:r>
                      <a:r>
                        <a:rPr lang="en-US" altLang="ko-KR" sz="1200" dirty="0"/>
                        <a:t>Al </a:t>
                      </a:r>
                      <a:r>
                        <a:rPr lang="ko-KR" altLang="en-US" sz="1200" dirty="0"/>
                        <a:t>융합과 맞물려 생체조직에서 의료기기용까지 新소재 수요 증가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82405121"/>
                  </a:ext>
                </a:extLst>
              </a:tr>
              <a:tr h="4038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/>
                        <a:t>전장부품</a:t>
                      </a:r>
                      <a:r>
                        <a:rPr lang="en-US" altLang="ko-KR" sz="1300" dirty="0"/>
                        <a:t>/</a:t>
                      </a:r>
                      <a:r>
                        <a:rPr lang="ko-KR" altLang="en-US" sz="1300" dirty="0"/>
                        <a:t>소재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자율주행 적용 확대로 고가의 전장부품 시장 성장</a:t>
                      </a:r>
                      <a:r>
                        <a:rPr lang="en-US" altLang="ko-KR" sz="1200" dirty="0"/>
                        <a:t>, </a:t>
                      </a:r>
                      <a:r>
                        <a:rPr lang="ko-KR" altLang="en-US" sz="1200" dirty="0"/>
                        <a:t>밸류체인 내 연관 역량 보유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9084405"/>
                  </a:ext>
                </a:extLst>
              </a:tr>
              <a:tr h="4038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/>
                        <a:t>스마트공조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탄소중립 이행 위해 열</a:t>
                      </a:r>
                      <a:r>
                        <a:rPr lang="en-US" altLang="ko-KR" sz="1200" dirty="0"/>
                        <a:t>/</a:t>
                      </a:r>
                      <a:r>
                        <a:rPr lang="ko-KR" altLang="en-US" sz="1200" dirty="0"/>
                        <a:t>전기에너지 관리 및 고효율화를 위한 공조 시스템이 주목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950382"/>
                  </a:ext>
                </a:extLst>
              </a:tr>
              <a:tr h="4038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/>
                        <a:t>탈탄소</a:t>
                      </a:r>
                      <a:r>
                        <a:rPr lang="en-US" altLang="ko-KR" sz="1300" dirty="0"/>
                        <a:t>/</a:t>
                      </a:r>
                      <a:r>
                        <a:rPr lang="ko-KR" altLang="en-US" sz="1300" dirty="0"/>
                        <a:t>재순환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2050 Net-Zero </a:t>
                      </a:r>
                      <a:r>
                        <a:rPr lang="ko-KR" altLang="en-US" sz="1200" dirty="0"/>
                        <a:t>달성의 현실적 대안으로 </a:t>
                      </a:r>
                      <a:r>
                        <a:rPr lang="en-US" altLang="ko-KR" sz="1200" dirty="0"/>
                        <a:t>CCUS </a:t>
                      </a:r>
                      <a:r>
                        <a:rPr lang="ko-KR" altLang="en-US" sz="1200" dirty="0"/>
                        <a:t>등 탈탄소</a:t>
                      </a:r>
                      <a:r>
                        <a:rPr lang="en-US" altLang="ko-KR" sz="1200" dirty="0"/>
                        <a:t>/</a:t>
                      </a:r>
                      <a:r>
                        <a:rPr lang="ko-KR" altLang="en-US" sz="1200" dirty="0"/>
                        <a:t>재순환 시장 확대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034455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3720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0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534" y="-31805"/>
            <a:ext cx="10007068" cy="6921610"/>
          </a:xfrm>
          <a:prstGeom prst="rect">
            <a:avLst/>
          </a:prstGeom>
        </p:spPr>
      </p:pic>
      <p:sp>
        <p:nvSpPr>
          <p:cNvPr id="7" name="텍스트 개체 틀 4"/>
          <p:cNvSpPr txBox="1">
            <a:spLocks/>
          </p:cNvSpPr>
          <p:nvPr/>
        </p:nvSpPr>
        <p:spPr>
          <a:xfrm>
            <a:off x="4245114" y="5315170"/>
            <a:ext cx="1415772" cy="9048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ko-KR" altLang="en-US" sz="2400" b="1" dirty="0" smtClean="0">
                <a:solidFill>
                  <a:srgbClr val="09507D"/>
                </a:solidFill>
              </a:rPr>
              <a:t>소속기관</a:t>
            </a:r>
            <a:endParaRPr lang="en-US" altLang="ko-KR" sz="2400" b="1" dirty="0" smtClean="0">
              <a:solidFill>
                <a:srgbClr val="09507D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ko-KR" altLang="en-US" sz="2400" b="1" dirty="0" smtClean="0">
                <a:solidFill>
                  <a:srgbClr val="09507D"/>
                </a:solidFill>
              </a:rPr>
              <a:t>발표자</a:t>
            </a:r>
            <a:endParaRPr lang="ko-KR" altLang="en-US" sz="2400" b="1" dirty="0">
              <a:solidFill>
                <a:srgbClr val="09507D"/>
              </a:solidFill>
            </a:endParaRPr>
          </a:p>
        </p:txBody>
      </p:sp>
      <p:sp>
        <p:nvSpPr>
          <p:cNvPr id="8" name="텍스트 개체 틀 4"/>
          <p:cNvSpPr txBox="1">
            <a:spLocks/>
          </p:cNvSpPr>
          <p:nvPr/>
        </p:nvSpPr>
        <p:spPr>
          <a:xfrm>
            <a:off x="3625553" y="1723279"/>
            <a:ext cx="2654894" cy="646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3600" b="1" dirty="0" smtClean="0">
                <a:solidFill>
                  <a:srgbClr val="09507D"/>
                </a:solidFill>
              </a:rPr>
              <a:t>연구 </a:t>
            </a:r>
            <a:r>
              <a:rPr lang="ko-KR" altLang="en-US" sz="3600" b="1" dirty="0" err="1" smtClean="0">
                <a:solidFill>
                  <a:srgbClr val="09507D"/>
                </a:solidFill>
              </a:rPr>
              <a:t>과제명</a:t>
            </a:r>
            <a:endParaRPr lang="ko-KR" altLang="en-US" sz="3600" b="1" dirty="0">
              <a:solidFill>
                <a:srgbClr val="09507D"/>
              </a:solidFill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2883000" y="2898006"/>
            <a:ext cx="4140000" cy="1602522"/>
            <a:chOff x="3016565" y="3425825"/>
            <a:chExt cx="4140000" cy="1602522"/>
          </a:xfrm>
        </p:grpSpPr>
        <p:cxnSp>
          <p:nvCxnSpPr>
            <p:cNvPr id="10" name="직선 연결선 9"/>
            <p:cNvCxnSpPr/>
            <p:nvPr/>
          </p:nvCxnSpPr>
          <p:spPr>
            <a:xfrm>
              <a:off x="3016565" y="3425825"/>
              <a:ext cx="4140000" cy="0"/>
            </a:xfrm>
            <a:prstGeom prst="line">
              <a:avLst/>
            </a:prstGeom>
            <a:ln w="6350">
              <a:solidFill>
                <a:srgbClr val="0950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0"/>
            <p:cNvSpPr/>
            <p:nvPr/>
          </p:nvSpPr>
          <p:spPr>
            <a:xfrm>
              <a:off x="3271294" y="3511505"/>
              <a:ext cx="3630543" cy="14311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ko-KR" altLang="en-US" b="1" dirty="0" err="1" smtClean="0">
                  <a:solidFill>
                    <a:srgbClr val="09507D"/>
                  </a:solidFill>
                </a:rPr>
                <a:t>Ⅰ</a:t>
              </a:r>
              <a:r>
                <a:rPr lang="en-US" altLang="ko-KR" b="1" dirty="0" smtClean="0">
                  <a:solidFill>
                    <a:srgbClr val="09507D"/>
                  </a:solidFill>
                </a:rPr>
                <a:t>.</a:t>
              </a:r>
              <a:r>
                <a:rPr lang="ko-KR" altLang="en-US" b="1" dirty="0" smtClean="0">
                  <a:solidFill>
                    <a:srgbClr val="09507D"/>
                  </a:solidFill>
                </a:rPr>
                <a:t> </a:t>
              </a:r>
              <a:r>
                <a:rPr lang="ko-KR" altLang="en-US" b="1" dirty="0">
                  <a:solidFill>
                    <a:srgbClr val="09507D"/>
                  </a:solidFill>
                </a:rPr>
                <a:t>과제 개요 및 필요성</a:t>
              </a:r>
            </a:p>
            <a:p>
              <a:pPr>
                <a:spcBef>
                  <a:spcPts val="600"/>
                </a:spcBef>
              </a:pPr>
              <a:r>
                <a:rPr lang="ko-KR" altLang="en-US" b="1" dirty="0" err="1" smtClean="0">
                  <a:solidFill>
                    <a:srgbClr val="09507D"/>
                  </a:solidFill>
                </a:rPr>
                <a:t>Ⅱ</a:t>
              </a:r>
              <a:r>
                <a:rPr lang="en-US" altLang="ko-KR" b="1" dirty="0" smtClean="0">
                  <a:solidFill>
                    <a:srgbClr val="09507D"/>
                  </a:solidFill>
                </a:rPr>
                <a:t>.</a:t>
              </a:r>
              <a:r>
                <a:rPr lang="ko-KR" altLang="en-US" b="1" dirty="0" smtClean="0">
                  <a:solidFill>
                    <a:srgbClr val="09507D"/>
                  </a:solidFill>
                </a:rPr>
                <a:t> </a:t>
              </a:r>
              <a:r>
                <a:rPr lang="ko-KR" altLang="en-US" b="1" dirty="0">
                  <a:solidFill>
                    <a:srgbClr val="09507D"/>
                  </a:solidFill>
                </a:rPr>
                <a:t>연구개발 추진 계획 및 목표</a:t>
              </a:r>
            </a:p>
            <a:p>
              <a:pPr>
                <a:spcBef>
                  <a:spcPts val="600"/>
                </a:spcBef>
              </a:pPr>
              <a:r>
                <a:rPr lang="ko-KR" altLang="en-US" b="1" dirty="0" err="1" smtClean="0">
                  <a:solidFill>
                    <a:srgbClr val="09507D"/>
                  </a:solidFill>
                </a:rPr>
                <a:t>Ⅲ</a:t>
              </a:r>
              <a:r>
                <a:rPr lang="en-US" altLang="ko-KR" b="1" dirty="0" smtClean="0">
                  <a:solidFill>
                    <a:srgbClr val="09507D"/>
                  </a:solidFill>
                </a:rPr>
                <a:t>.</a:t>
              </a:r>
              <a:r>
                <a:rPr lang="ko-KR" altLang="en-US" b="1" dirty="0" smtClean="0">
                  <a:solidFill>
                    <a:srgbClr val="09507D"/>
                  </a:solidFill>
                </a:rPr>
                <a:t> </a:t>
              </a:r>
              <a:r>
                <a:rPr lang="ko-KR" altLang="en-US" b="1" dirty="0">
                  <a:solidFill>
                    <a:srgbClr val="09507D"/>
                  </a:solidFill>
                </a:rPr>
                <a:t>RIST 협업 계획</a:t>
              </a:r>
            </a:p>
            <a:p>
              <a:pPr>
                <a:spcBef>
                  <a:spcPts val="600"/>
                </a:spcBef>
              </a:pPr>
              <a:r>
                <a:rPr lang="ko-KR" altLang="en-US" b="1" dirty="0" err="1" smtClean="0">
                  <a:solidFill>
                    <a:srgbClr val="09507D"/>
                  </a:solidFill>
                </a:rPr>
                <a:t>Ⅳ</a:t>
              </a:r>
              <a:r>
                <a:rPr lang="en-US" altLang="ko-KR" b="1" dirty="0" smtClean="0">
                  <a:solidFill>
                    <a:srgbClr val="09507D"/>
                  </a:solidFill>
                </a:rPr>
                <a:t>.</a:t>
              </a:r>
              <a:r>
                <a:rPr lang="ko-KR" altLang="en-US" b="1" dirty="0" smtClean="0">
                  <a:solidFill>
                    <a:srgbClr val="09507D"/>
                  </a:solidFill>
                </a:rPr>
                <a:t> </a:t>
              </a:r>
              <a:r>
                <a:rPr lang="ko-KR" altLang="en-US" b="1" dirty="0">
                  <a:solidFill>
                    <a:srgbClr val="09507D"/>
                  </a:solidFill>
                </a:rPr>
                <a:t>상용화 방안 및 기대 효과</a:t>
              </a:r>
            </a:p>
          </p:txBody>
        </p:sp>
        <p:cxnSp>
          <p:nvCxnSpPr>
            <p:cNvPr id="12" name="직선 연결선 11"/>
            <p:cNvCxnSpPr/>
            <p:nvPr/>
          </p:nvCxnSpPr>
          <p:spPr>
            <a:xfrm>
              <a:off x="3016565" y="5028347"/>
              <a:ext cx="4140000" cy="0"/>
            </a:xfrm>
            <a:prstGeom prst="line">
              <a:avLst/>
            </a:prstGeom>
            <a:ln w="6350">
              <a:solidFill>
                <a:srgbClr val="0950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1" y="65803"/>
            <a:ext cx="5812402" cy="683254"/>
          </a:xfrm>
          <a:prstGeom prst="rect">
            <a:avLst/>
          </a:prstGeom>
          <a:noFill/>
          <a:ln w="8001" algn="ctr">
            <a:noFill/>
            <a:miter lim="800000"/>
            <a:headEnd/>
            <a:tailEnd/>
          </a:ln>
        </p:spPr>
        <p:txBody>
          <a:bodyPr wrap="square" lIns="91427" tIns="45715" rIns="91427" bIns="45715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9507D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RIST </a:t>
            </a:r>
            <a:r>
              <a:rPr kumimoji="0" lang="en-US" altLang="ko-KR" sz="3200" b="1" i="0" u="none" strike="noStrike" kern="1200" cap="none" spc="0" normalizeH="0" baseline="0" noProof="0" smtClean="0">
                <a:ln>
                  <a:noFill/>
                </a:ln>
                <a:solidFill>
                  <a:srgbClr val="09507D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Open Lab</a:t>
            </a:r>
            <a:r>
              <a:rPr kumimoji="0" lang="en-US" altLang="ko-KR" sz="3200" b="1" i="0" u="none" strike="noStrike" kern="1200" cap="none" spc="0" normalizeH="0" noProof="0" smtClean="0">
                <a:ln>
                  <a:noFill/>
                </a:ln>
                <a:solidFill>
                  <a:srgbClr val="09507D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09507D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제안서</a:t>
            </a:r>
            <a:endParaRPr kumimoji="0" lang="en-US" altLang="ko-KR" sz="3200" b="1" i="0" u="none" strike="noStrike" kern="1200" cap="none" spc="0" normalizeH="0" baseline="0" noProof="0" dirty="0" smtClean="0">
              <a:ln>
                <a:noFill/>
              </a:ln>
              <a:solidFill>
                <a:srgbClr val="09507D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295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"/>
            <a:ext cx="9906000" cy="650789"/>
          </a:xfrm>
        </p:spPr>
        <p:txBody>
          <a:bodyPr>
            <a:normAutofit/>
          </a:bodyPr>
          <a:lstStyle/>
          <a:p>
            <a:pPr algn="l"/>
            <a:r>
              <a:rPr lang="en-US" altLang="ko-KR" sz="2400" b="1" dirty="0" smtClean="0">
                <a:latin typeface="+mn-ea"/>
                <a:ea typeface="+mn-ea"/>
              </a:rPr>
              <a:t>Ⅰ. </a:t>
            </a:r>
            <a:r>
              <a:rPr lang="ko-KR" altLang="en-US" sz="2400" b="1" dirty="0" smtClean="0">
                <a:latin typeface="+mn-ea"/>
                <a:ea typeface="+mn-ea"/>
              </a:rPr>
              <a:t>과제 개요</a:t>
            </a:r>
            <a:r>
              <a:rPr lang="en-US" altLang="ko-KR" sz="2400" b="1" dirty="0" smtClean="0">
                <a:latin typeface="+mn-ea"/>
                <a:ea typeface="+mn-ea"/>
              </a:rPr>
              <a:t> </a:t>
            </a:r>
            <a:r>
              <a:rPr lang="ko-KR" altLang="en-US" sz="2400" b="1" dirty="0" smtClean="0">
                <a:latin typeface="+mn-ea"/>
                <a:ea typeface="+mn-ea"/>
              </a:rPr>
              <a:t>및 필요성</a:t>
            </a:r>
            <a:endParaRPr lang="ko-KR" altLang="en-US" sz="2400" b="1" dirty="0">
              <a:latin typeface="+mn-ea"/>
              <a:ea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453C74-6360-465F-B3B1-2C84AFF35F8A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ko-KR" altLang="en-US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3523" y="2254833"/>
            <a:ext cx="8427552" cy="736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defTabSz="914307" latinLnBrk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q"/>
              <a:defRPr/>
            </a:pPr>
            <a:r>
              <a:rPr kumimoji="1" lang="ko-KR" altLang="en-US" sz="1600" b="1" dirty="0" smtClean="0">
                <a:solidFill>
                  <a:srgbClr val="0000FF"/>
                </a:solidFill>
                <a:latin typeface="맑은 고딕" pitchFamily="50" charset="-127"/>
              </a:rPr>
              <a:t>연구의 </a:t>
            </a:r>
            <a:r>
              <a:rPr kumimoji="1" lang="ko-KR" altLang="en-US" sz="1600" b="1" dirty="0">
                <a:solidFill>
                  <a:srgbClr val="0000FF"/>
                </a:solidFill>
                <a:latin typeface="맑은 고딕" pitchFamily="50" charset="-127"/>
              </a:rPr>
              <a:t>배경 및 </a:t>
            </a:r>
            <a:r>
              <a:rPr kumimoji="1" lang="ko-KR" altLang="en-US" sz="1600" b="1" dirty="0" smtClean="0">
                <a:solidFill>
                  <a:srgbClr val="0000FF"/>
                </a:solidFill>
                <a:latin typeface="맑은 고딕" pitchFamily="50" charset="-127"/>
              </a:rPr>
              <a:t>필요성</a:t>
            </a:r>
            <a:r>
              <a:rPr kumimoji="1" lang="en-US" altLang="ko-KR" sz="1600" b="1" dirty="0" smtClean="0">
                <a:solidFill>
                  <a:srgbClr val="0000FF"/>
                </a:solidFill>
                <a:latin typeface="맑은 고딕" pitchFamily="50" charset="-127"/>
              </a:rPr>
              <a:t>, </a:t>
            </a:r>
            <a:r>
              <a:rPr kumimoji="1" lang="ko-KR" altLang="en-US" sz="1600" b="1" dirty="0">
                <a:solidFill>
                  <a:srgbClr val="0000FF"/>
                </a:solidFill>
                <a:latin typeface="맑은 고딕" pitchFamily="50" charset="-127"/>
              </a:rPr>
              <a:t>기존까지 본 기술 관련하여 진행된 선행 연구의 문제점 </a:t>
            </a:r>
            <a:r>
              <a:rPr kumimoji="1" lang="ko-KR" altLang="en-US" sz="1600" b="1" dirty="0" smtClean="0">
                <a:solidFill>
                  <a:srgbClr val="0000FF"/>
                </a:solidFill>
                <a:latin typeface="맑은 고딕" pitchFamily="50" charset="-127"/>
              </a:rPr>
              <a:t>및</a:t>
            </a:r>
            <a:endParaRPr kumimoji="1" lang="en-US" altLang="ko-KR" sz="1600" b="1" dirty="0" smtClean="0">
              <a:solidFill>
                <a:srgbClr val="0000FF"/>
              </a:solidFill>
              <a:latin typeface="맑은 고딕" pitchFamily="50" charset="-127"/>
            </a:endParaRPr>
          </a:p>
          <a:p>
            <a:pPr>
              <a:spcBef>
                <a:spcPts val="600"/>
              </a:spcBef>
            </a:pPr>
            <a:r>
              <a:rPr kumimoji="1" lang="en-US" altLang="ko-KR" sz="1600" b="1" dirty="0">
                <a:solidFill>
                  <a:srgbClr val="0000FF"/>
                </a:solidFill>
                <a:latin typeface="맑은 고딕" pitchFamily="50" charset="-127"/>
              </a:rPr>
              <a:t> </a:t>
            </a:r>
            <a:r>
              <a:rPr kumimoji="1" lang="en-US" altLang="ko-KR" sz="1600" b="1" dirty="0" smtClean="0">
                <a:solidFill>
                  <a:srgbClr val="0000FF"/>
                </a:solidFill>
                <a:latin typeface="맑은 고딕" pitchFamily="50" charset="-127"/>
              </a:rPr>
              <a:t>   </a:t>
            </a:r>
            <a:r>
              <a:rPr kumimoji="1" lang="ko-KR" altLang="en-US" sz="1600" b="1" dirty="0" smtClean="0">
                <a:solidFill>
                  <a:srgbClr val="0000FF"/>
                </a:solidFill>
                <a:latin typeface="맑은 고딕" pitchFamily="50" charset="-127"/>
              </a:rPr>
              <a:t>본 </a:t>
            </a:r>
            <a:r>
              <a:rPr kumimoji="1" lang="ko-KR" altLang="en-US" sz="1600" b="1" dirty="0">
                <a:solidFill>
                  <a:srgbClr val="0000FF"/>
                </a:solidFill>
                <a:latin typeface="맑은 고딕" pitchFamily="50" charset="-127"/>
              </a:rPr>
              <a:t>연구와의 </a:t>
            </a:r>
            <a:r>
              <a:rPr kumimoji="1" lang="ko-KR" altLang="en-US" sz="1600" b="1" dirty="0" smtClean="0">
                <a:solidFill>
                  <a:srgbClr val="0000FF"/>
                </a:solidFill>
                <a:latin typeface="맑은 고딕" pitchFamily="50" charset="-127"/>
              </a:rPr>
              <a:t>차별성 등의 내용으로 </a:t>
            </a:r>
            <a:r>
              <a:rPr kumimoji="1" lang="en-US" altLang="ko-KR" sz="1600" b="1" dirty="0" smtClean="0">
                <a:solidFill>
                  <a:srgbClr val="0000FF"/>
                </a:solidFill>
                <a:latin typeface="맑은 고딕" pitchFamily="50" charset="-127"/>
              </a:rPr>
              <a:t>3</a:t>
            </a:r>
            <a:r>
              <a:rPr kumimoji="1" lang="ko-KR" altLang="en-US" sz="1600" b="1" dirty="0" smtClean="0">
                <a:solidFill>
                  <a:srgbClr val="0000FF"/>
                </a:solidFill>
                <a:latin typeface="맑은 고딕" pitchFamily="50" charset="-127"/>
              </a:rPr>
              <a:t>페이지 이내로 작성</a:t>
            </a:r>
            <a:endParaRPr kumimoji="1" lang="en-US" altLang="ko-KR" sz="1600" b="1" dirty="0" smtClean="0">
              <a:solidFill>
                <a:srgbClr val="0000FF"/>
              </a:solidFill>
              <a:latin typeface="맑은 고딕" pitchFamily="50" charset="-127"/>
            </a:endParaRPr>
          </a:p>
        </p:txBody>
      </p:sp>
      <p:graphicFrame>
        <p:nvGraphicFramePr>
          <p:cNvPr id="11" name="Group 4"/>
          <p:cNvGraphicFramePr>
            <a:graphicFrameLocks noGrp="1"/>
          </p:cNvGraphicFramePr>
          <p:nvPr>
            <p:extLst/>
          </p:nvPr>
        </p:nvGraphicFramePr>
        <p:xfrm>
          <a:off x="273050" y="1031875"/>
          <a:ext cx="9328150" cy="864000"/>
        </p:xfrm>
        <a:graphic>
          <a:graphicData uri="http://schemas.openxmlformats.org/drawingml/2006/table">
            <a:tbl>
              <a:tblPr/>
              <a:tblGrid>
                <a:gridCol w="13063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35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6394">
                  <a:extLst>
                    <a:ext uri="{9D8B030D-6E8A-4147-A177-3AD203B41FA5}">
                      <a16:colId xmlns:a16="http://schemas.microsoft.com/office/drawing/2014/main" val="235993821"/>
                    </a:ext>
                  </a:extLst>
                </a:gridCol>
                <a:gridCol w="1735696">
                  <a:extLst>
                    <a:ext uri="{9D8B030D-6E8A-4147-A177-3AD203B41FA5}">
                      <a16:colId xmlns:a16="http://schemas.microsoft.com/office/drawing/2014/main" val="3871296546"/>
                    </a:ext>
                  </a:extLst>
                </a:gridCol>
                <a:gridCol w="1584100">
                  <a:extLst>
                    <a:ext uri="{9D8B030D-6E8A-4147-A177-3AD203B41FA5}">
                      <a16:colId xmlns:a16="http://schemas.microsoft.com/office/drawing/2014/main" val="3425082087"/>
                    </a:ext>
                  </a:extLst>
                </a:gridCol>
                <a:gridCol w="1702025">
                  <a:extLst>
                    <a:ext uri="{9D8B030D-6E8A-4147-A177-3AD203B41FA5}">
                      <a16:colId xmlns:a16="http://schemas.microsoft.com/office/drawing/2014/main" val="2908713893"/>
                    </a:ext>
                  </a:extLst>
                </a:gridCol>
              </a:tblGrid>
              <a:tr h="432000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과제명</a:t>
                      </a:r>
                      <a:endParaRPr kumimoji="1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97" marR="77997" marT="36000" marB="3600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5FF"/>
                    </a:solidFill>
                  </a:tcPr>
                </a:tc>
                <a:tc gridSpan="5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97" marR="77997" marT="36000" marB="3600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97" marR="77997" marT="36000" marB="3600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97" marR="77997" marT="36000" marB="3600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97" marR="77997" marT="36000" marB="3600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97" marR="77997" marT="36000" marB="3600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00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제안 기관</a:t>
                      </a:r>
                    </a:p>
                  </a:txBody>
                  <a:tcPr marL="77997" marR="77997" marT="36000" marB="3600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5F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97" marR="77997" marT="36000" marB="3600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제안자</a:t>
                      </a:r>
                    </a:p>
                  </a:txBody>
                  <a:tcPr marL="77997" marR="77997" marT="36000" marB="3600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5F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97" marR="77997" marT="36000" marB="3600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b="1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관련 도메인</a:t>
                      </a:r>
                      <a:r>
                        <a:rPr kumimoji="1" lang="en-US" altLang="ko-KR" sz="1400" b="1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1400" b="1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사업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97" marR="77997" marT="36000" marB="3600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97" marR="77997" marT="36000" marB="3600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016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"/>
            <a:ext cx="9906000" cy="667265"/>
          </a:xfrm>
        </p:spPr>
        <p:txBody>
          <a:bodyPr>
            <a:normAutofit/>
          </a:bodyPr>
          <a:lstStyle/>
          <a:p>
            <a:pPr algn="l"/>
            <a:r>
              <a:rPr lang="en-US" altLang="ko-KR" sz="2400" b="1" dirty="0" smtClean="0">
                <a:latin typeface="+mn-ea"/>
                <a:ea typeface="+mn-ea"/>
              </a:rPr>
              <a:t>Ⅱ. </a:t>
            </a:r>
            <a:r>
              <a:rPr lang="ko-KR" altLang="en-US" sz="2400" b="1" dirty="0" smtClean="0">
                <a:latin typeface="+mn-ea"/>
                <a:ea typeface="+mn-ea"/>
              </a:rPr>
              <a:t>연구개발 추진 계획 및 목표</a:t>
            </a:r>
            <a:r>
              <a:rPr lang="en-US" altLang="ko-KR" sz="2400" b="1" dirty="0" smtClean="0">
                <a:latin typeface="+mn-ea"/>
                <a:ea typeface="+mn-ea"/>
              </a:rPr>
              <a:t> </a:t>
            </a:r>
            <a:endParaRPr lang="ko-KR" altLang="en-US" sz="2400" b="1" dirty="0">
              <a:latin typeface="+mn-ea"/>
              <a:ea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453C74-6360-465F-B3B1-2C84AFF35F8A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ko-KR" altLang="en-US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8275" y="911225"/>
            <a:ext cx="9037004" cy="734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defTabSz="914307" latinLnBrk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q"/>
              <a:defRPr/>
            </a:pPr>
            <a:r>
              <a:rPr kumimoji="1" lang="ko-KR" altLang="en-US" sz="1600" b="1" dirty="0" smtClean="0">
                <a:solidFill>
                  <a:srgbClr val="0000FF"/>
                </a:solidFill>
                <a:latin typeface="맑은 고딕" pitchFamily="50" charset="-127"/>
              </a:rPr>
              <a:t>전체 </a:t>
            </a:r>
            <a:r>
              <a:rPr kumimoji="1" lang="ko-KR" altLang="en-US" sz="1600" b="1" dirty="0">
                <a:solidFill>
                  <a:srgbClr val="0000FF"/>
                </a:solidFill>
                <a:latin typeface="맑은 고딕" pitchFamily="50" charset="-127"/>
              </a:rPr>
              <a:t>연구 </a:t>
            </a:r>
            <a:r>
              <a:rPr kumimoji="1" lang="ko-KR" altLang="en-US" sz="1600" b="1" dirty="0" smtClean="0">
                <a:solidFill>
                  <a:srgbClr val="0000FF"/>
                </a:solidFill>
                <a:latin typeface="맑은 고딕" pitchFamily="50" charset="-127"/>
              </a:rPr>
              <a:t>내용과 범위</a:t>
            </a:r>
            <a:r>
              <a:rPr kumimoji="1" lang="en-US" altLang="ko-KR" sz="1600" b="1" dirty="0" smtClean="0">
                <a:solidFill>
                  <a:srgbClr val="0000FF"/>
                </a:solidFill>
                <a:latin typeface="맑은 고딕" pitchFamily="50" charset="-127"/>
              </a:rPr>
              <a:t>, </a:t>
            </a:r>
            <a:r>
              <a:rPr kumimoji="1" lang="ko-KR" altLang="en-US" sz="1600" b="1" dirty="0" smtClean="0">
                <a:solidFill>
                  <a:srgbClr val="0000FF"/>
                </a:solidFill>
                <a:latin typeface="맑은 고딕" pitchFamily="50" charset="-127"/>
              </a:rPr>
              <a:t>단계별 도달 목표</a:t>
            </a:r>
            <a:r>
              <a:rPr kumimoji="1" lang="en-US" altLang="ko-KR" sz="1600" b="1" dirty="0" smtClean="0">
                <a:solidFill>
                  <a:srgbClr val="0000FF"/>
                </a:solidFill>
                <a:latin typeface="맑은 고딕" pitchFamily="50" charset="-127"/>
              </a:rPr>
              <a:t>, </a:t>
            </a:r>
            <a:r>
              <a:rPr kumimoji="1" lang="ko-KR" altLang="en-US" sz="1600" b="1" dirty="0" smtClean="0">
                <a:solidFill>
                  <a:srgbClr val="0000FF"/>
                </a:solidFill>
                <a:latin typeface="맑은 고딕" pitchFamily="50" charset="-127"/>
              </a:rPr>
              <a:t>단계별 소요 예산에 대하여</a:t>
            </a:r>
            <a:r>
              <a:rPr kumimoji="1" lang="en-US" altLang="ko-KR" sz="1600" b="1" dirty="0" smtClean="0">
                <a:solidFill>
                  <a:srgbClr val="0000FF"/>
                </a:solidFill>
                <a:latin typeface="맑은 고딕" pitchFamily="50" charset="-127"/>
              </a:rPr>
              <a:t> 4 </a:t>
            </a:r>
            <a:r>
              <a:rPr kumimoji="1" lang="ko-KR" altLang="en-US" sz="1600" b="1" dirty="0" smtClean="0">
                <a:solidFill>
                  <a:srgbClr val="0000FF"/>
                </a:solidFill>
                <a:latin typeface="맑은 고딕" pitchFamily="50" charset="-127"/>
              </a:rPr>
              <a:t>페이지 이내로</a:t>
            </a:r>
            <a:endParaRPr kumimoji="1" lang="en-US" altLang="ko-KR" sz="1600" b="1" dirty="0" smtClean="0">
              <a:solidFill>
                <a:srgbClr val="0000FF"/>
              </a:solidFill>
              <a:latin typeface="맑은 고딕" pitchFamily="50" charset="-127"/>
            </a:endParaRPr>
          </a:p>
          <a:p>
            <a:pPr lvl="0" defTabSz="914307" latinLnBrk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r>
              <a:rPr kumimoji="1" lang="en-US" altLang="ko-KR" sz="1600" b="1" dirty="0">
                <a:solidFill>
                  <a:srgbClr val="0000FF"/>
                </a:solidFill>
                <a:latin typeface="맑은 고딕" pitchFamily="50" charset="-127"/>
              </a:rPr>
              <a:t> </a:t>
            </a:r>
            <a:r>
              <a:rPr kumimoji="1" lang="en-US" altLang="ko-KR" sz="1600" b="1" dirty="0" smtClean="0">
                <a:solidFill>
                  <a:srgbClr val="0000FF"/>
                </a:solidFill>
                <a:latin typeface="맑은 고딕" pitchFamily="50" charset="-127"/>
              </a:rPr>
              <a:t>   </a:t>
            </a:r>
            <a:r>
              <a:rPr kumimoji="1" lang="ko-KR" altLang="en-US" sz="1600" b="1" dirty="0" smtClean="0">
                <a:solidFill>
                  <a:srgbClr val="0000FF"/>
                </a:solidFill>
                <a:latin typeface="맑은 고딕" pitchFamily="50" charset="-127"/>
              </a:rPr>
              <a:t>자유롭게 </a:t>
            </a:r>
            <a:r>
              <a:rPr kumimoji="1" lang="ko-KR" altLang="en-US" sz="1600" b="1" dirty="0">
                <a:solidFill>
                  <a:srgbClr val="0000FF"/>
                </a:solidFill>
                <a:latin typeface="맑은 고딕" pitchFamily="50" charset="-127"/>
              </a:rPr>
              <a:t>작성</a:t>
            </a:r>
          </a:p>
        </p:txBody>
      </p:sp>
    </p:spTree>
    <p:extLst>
      <p:ext uri="{BB962C8B-B14F-4D97-AF65-F5344CB8AC3E}">
        <p14:creationId xmlns:p14="http://schemas.microsoft.com/office/powerpoint/2010/main" val="344759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"/>
            <a:ext cx="9906000" cy="667265"/>
          </a:xfrm>
        </p:spPr>
        <p:txBody>
          <a:bodyPr>
            <a:normAutofit/>
          </a:bodyPr>
          <a:lstStyle/>
          <a:p>
            <a:pPr algn="l"/>
            <a:r>
              <a:rPr lang="en-US" altLang="ko-KR" sz="2400" b="1" dirty="0" smtClean="0">
                <a:latin typeface="+mn-ea"/>
                <a:ea typeface="+mn-ea"/>
              </a:rPr>
              <a:t>Ⅲ. RIST</a:t>
            </a:r>
            <a:r>
              <a:rPr lang="ko-KR" altLang="en-US" sz="2400" b="1" dirty="0" smtClean="0">
                <a:latin typeface="+mn-ea"/>
                <a:ea typeface="+mn-ea"/>
              </a:rPr>
              <a:t> 협업 계획</a:t>
            </a:r>
            <a:endParaRPr lang="ko-KR" altLang="en-US" sz="2400" b="1" dirty="0">
              <a:latin typeface="+mn-ea"/>
              <a:ea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453C74-6360-465F-B3B1-2C84AFF35F8A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ko-KR" altLang="en-US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8897" y="896258"/>
            <a:ext cx="9037004" cy="736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defTabSz="914307" latinLnBrk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q"/>
              <a:defRPr/>
            </a:pPr>
            <a:r>
              <a:rPr kumimoji="1" lang="en-US" altLang="ko-KR" sz="1600" b="1" dirty="0" smtClean="0">
                <a:solidFill>
                  <a:srgbClr val="0000FF"/>
                </a:solidFill>
                <a:latin typeface="맑은 고딕" pitchFamily="50" charset="-127"/>
              </a:rPr>
              <a:t>RIST</a:t>
            </a:r>
            <a:r>
              <a:rPr kumimoji="1" lang="ko-KR" altLang="en-US" sz="1600" b="1" dirty="0" smtClean="0">
                <a:solidFill>
                  <a:srgbClr val="0000FF"/>
                </a:solidFill>
                <a:latin typeface="맑은 고딕" pitchFamily="50" charset="-127"/>
              </a:rPr>
              <a:t>와 </a:t>
            </a:r>
            <a:r>
              <a:rPr kumimoji="1" lang="ko-KR" altLang="en-US" sz="1600" b="1" dirty="0">
                <a:solidFill>
                  <a:srgbClr val="0000FF"/>
                </a:solidFill>
                <a:latin typeface="맑은 고딕" pitchFamily="50" charset="-127"/>
              </a:rPr>
              <a:t>상호 </a:t>
            </a:r>
            <a:r>
              <a:rPr kumimoji="1" lang="ko-KR" altLang="en-US" sz="1600" b="1" dirty="0" smtClean="0">
                <a:solidFill>
                  <a:srgbClr val="0000FF"/>
                </a:solidFill>
                <a:latin typeface="맑은 고딕" pitchFamily="50" charset="-127"/>
              </a:rPr>
              <a:t>협업이 필요한 분야</a:t>
            </a:r>
            <a:r>
              <a:rPr kumimoji="1" lang="en-US" altLang="ko-KR" sz="1600" b="1" dirty="0" smtClean="0">
                <a:solidFill>
                  <a:srgbClr val="0000FF"/>
                </a:solidFill>
                <a:latin typeface="맑은 고딕" pitchFamily="50" charset="-127"/>
              </a:rPr>
              <a:t>, </a:t>
            </a:r>
            <a:r>
              <a:rPr kumimoji="1" lang="ko-KR" altLang="en-US" sz="1600" b="1" dirty="0" err="1" smtClean="0">
                <a:solidFill>
                  <a:srgbClr val="0000FF"/>
                </a:solidFill>
                <a:latin typeface="맑은 고딕" pitchFamily="50" charset="-127"/>
              </a:rPr>
              <a:t>제안기관의</a:t>
            </a:r>
            <a:r>
              <a:rPr kumimoji="1" lang="ko-KR" altLang="en-US" sz="1600" b="1" dirty="0" smtClean="0">
                <a:solidFill>
                  <a:srgbClr val="0000FF"/>
                </a:solidFill>
                <a:latin typeface="맑은 고딕" pitchFamily="50" charset="-127"/>
              </a:rPr>
              <a:t> 협업 </a:t>
            </a:r>
            <a:r>
              <a:rPr kumimoji="1" lang="ko-KR" altLang="en-US" sz="1600" b="1" dirty="0">
                <a:solidFill>
                  <a:srgbClr val="0000FF"/>
                </a:solidFill>
                <a:latin typeface="맑은 고딕" pitchFamily="50" charset="-127"/>
              </a:rPr>
              <a:t>대상 학과</a:t>
            </a:r>
            <a:r>
              <a:rPr kumimoji="1" lang="en-US" altLang="ko-KR" sz="1600" b="1" dirty="0">
                <a:solidFill>
                  <a:srgbClr val="0000FF"/>
                </a:solidFill>
                <a:latin typeface="맑은 고딕" pitchFamily="50" charset="-127"/>
              </a:rPr>
              <a:t>/</a:t>
            </a:r>
            <a:r>
              <a:rPr kumimoji="1" lang="ko-KR" altLang="en-US" sz="1600" b="1" dirty="0" err="1">
                <a:solidFill>
                  <a:srgbClr val="0000FF"/>
                </a:solidFill>
                <a:latin typeface="맑은 고딕" pitchFamily="50" charset="-127"/>
              </a:rPr>
              <a:t>연구부서</a:t>
            </a:r>
            <a:r>
              <a:rPr kumimoji="1" lang="en-US" altLang="ko-KR" sz="1600" b="1" dirty="0">
                <a:solidFill>
                  <a:srgbClr val="0000FF"/>
                </a:solidFill>
                <a:latin typeface="맑은 고딕" pitchFamily="50" charset="-127"/>
              </a:rPr>
              <a:t>, </a:t>
            </a:r>
            <a:r>
              <a:rPr kumimoji="1" lang="ko-KR" altLang="en-US" sz="1600" b="1" dirty="0">
                <a:solidFill>
                  <a:srgbClr val="0000FF"/>
                </a:solidFill>
                <a:latin typeface="맑은 고딕" pitchFamily="50" charset="-127"/>
              </a:rPr>
              <a:t>협업 </a:t>
            </a:r>
            <a:r>
              <a:rPr kumimoji="1" lang="ko-KR" altLang="en-US" sz="1600" b="1" dirty="0" err="1" smtClean="0">
                <a:solidFill>
                  <a:srgbClr val="0000FF"/>
                </a:solidFill>
                <a:latin typeface="맑은 고딕" pitchFamily="50" charset="-127"/>
              </a:rPr>
              <a:t>대상자등</a:t>
            </a:r>
            <a:r>
              <a:rPr kumimoji="1" lang="ko-KR" altLang="en-US" sz="1600" b="1" dirty="0" smtClean="0">
                <a:solidFill>
                  <a:srgbClr val="0000FF"/>
                </a:solidFill>
                <a:latin typeface="맑은 고딕" pitchFamily="50" charset="-127"/>
              </a:rPr>
              <a:t> 에</a:t>
            </a:r>
            <a:endParaRPr kumimoji="1" lang="en-US" altLang="ko-KR" sz="1600" b="1" dirty="0" smtClean="0">
              <a:solidFill>
                <a:srgbClr val="0000FF"/>
              </a:solidFill>
              <a:latin typeface="맑은 고딕" pitchFamily="50" charset="-127"/>
            </a:endParaRPr>
          </a:p>
          <a:p>
            <a:pPr>
              <a:spcBef>
                <a:spcPts val="600"/>
              </a:spcBef>
            </a:pPr>
            <a:r>
              <a:rPr kumimoji="1" lang="en-US" altLang="ko-KR" sz="1600" b="1" dirty="0" smtClean="0">
                <a:solidFill>
                  <a:srgbClr val="0000FF"/>
                </a:solidFill>
                <a:latin typeface="맑은 고딕" pitchFamily="50" charset="-127"/>
              </a:rPr>
              <a:t>   </a:t>
            </a:r>
            <a:r>
              <a:rPr kumimoji="1" lang="ko-KR" altLang="en-US" sz="1600" b="1" dirty="0" smtClean="0">
                <a:solidFill>
                  <a:srgbClr val="0000FF"/>
                </a:solidFill>
                <a:latin typeface="맑은 고딕" pitchFamily="50" charset="-127"/>
              </a:rPr>
              <a:t>대하여 </a:t>
            </a:r>
            <a:r>
              <a:rPr kumimoji="1" lang="en-US" altLang="ko-KR" sz="1600" b="1" dirty="0" smtClean="0">
                <a:solidFill>
                  <a:srgbClr val="0000FF"/>
                </a:solidFill>
                <a:latin typeface="맑은 고딕" pitchFamily="50" charset="-127"/>
              </a:rPr>
              <a:t>3</a:t>
            </a:r>
            <a:r>
              <a:rPr kumimoji="1" lang="ko-KR" altLang="en-US" sz="1600" b="1" dirty="0" smtClean="0">
                <a:solidFill>
                  <a:srgbClr val="0000FF"/>
                </a:solidFill>
                <a:latin typeface="맑은 고딕" pitchFamily="50" charset="-127"/>
              </a:rPr>
              <a:t>페이지 이내로 자유롭게 작성</a:t>
            </a:r>
            <a:endParaRPr kumimoji="1" lang="en-US" altLang="ko-KR" sz="1600" b="1" dirty="0" smtClean="0">
              <a:solidFill>
                <a:srgbClr val="0000FF"/>
              </a:solidFill>
              <a:latin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92721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453C74-6360-465F-B3B1-2C84AFF35F8A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ko-KR" altLang="en-US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1"/>
            <a:ext cx="9906000" cy="650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b="1" dirty="0" smtClean="0">
                <a:latin typeface="+mn-ea"/>
                <a:ea typeface="+mn-ea"/>
              </a:rPr>
              <a:t>Ⅳ. </a:t>
            </a:r>
            <a:r>
              <a:rPr lang="ko-KR" altLang="en-US" sz="2400" b="1" dirty="0" smtClean="0">
                <a:latin typeface="+mn-ea"/>
                <a:ea typeface="+mn-ea"/>
              </a:rPr>
              <a:t>상용화 방안 및 기대 효과</a:t>
            </a:r>
            <a:endParaRPr lang="ko-KR" altLang="en-US" sz="2400" b="1" dirty="0">
              <a:latin typeface="+mn-ea"/>
              <a:ea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8897" y="915308"/>
            <a:ext cx="9037004" cy="1059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defTabSz="914307" latinLnBrk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q"/>
              <a:defRPr/>
            </a:pPr>
            <a:r>
              <a:rPr kumimoji="1" lang="ko-KR" altLang="en-US" sz="1600" b="1" dirty="0" smtClean="0">
                <a:solidFill>
                  <a:srgbClr val="0000FF"/>
                </a:solidFill>
                <a:latin typeface="맑은 고딕" pitchFamily="50" charset="-127"/>
              </a:rPr>
              <a:t>기술 수요 및 시장 크기</a:t>
            </a:r>
            <a:r>
              <a:rPr kumimoji="1" lang="en-US" altLang="ko-KR" sz="1600" b="1" dirty="0" smtClean="0">
                <a:solidFill>
                  <a:srgbClr val="0000FF"/>
                </a:solidFill>
                <a:latin typeface="맑은 고딕" pitchFamily="50" charset="-127"/>
              </a:rPr>
              <a:t>, </a:t>
            </a:r>
            <a:r>
              <a:rPr kumimoji="1" lang="ko-KR" altLang="en-US" sz="1600" b="1" dirty="0" smtClean="0">
                <a:solidFill>
                  <a:srgbClr val="0000FF"/>
                </a:solidFill>
                <a:latin typeface="맑은 고딕" pitchFamily="50" charset="-127"/>
              </a:rPr>
              <a:t>기술 개발이 완료 되었을 때의 정성적 및 정량적 재무 효과 등에 </a:t>
            </a:r>
            <a:endParaRPr kumimoji="1" lang="en-US" altLang="ko-KR" sz="1600" b="1" dirty="0" smtClean="0">
              <a:solidFill>
                <a:srgbClr val="0000FF"/>
              </a:solidFill>
              <a:latin typeface="맑은 고딕" pitchFamily="50" charset="-127"/>
            </a:endParaRPr>
          </a:p>
          <a:p>
            <a:pPr>
              <a:spcBef>
                <a:spcPts val="600"/>
              </a:spcBef>
            </a:pPr>
            <a:r>
              <a:rPr kumimoji="1" lang="ko-KR" altLang="en-US" sz="1600" b="1" dirty="0" smtClean="0">
                <a:solidFill>
                  <a:srgbClr val="0000FF"/>
                </a:solidFill>
                <a:latin typeface="맑은 고딕" pitchFamily="50" charset="-127"/>
              </a:rPr>
              <a:t>   대하여 </a:t>
            </a:r>
            <a:r>
              <a:rPr kumimoji="1" lang="en-US" altLang="ko-KR" sz="1600" b="1" dirty="0" smtClean="0">
                <a:solidFill>
                  <a:srgbClr val="0000FF"/>
                </a:solidFill>
                <a:latin typeface="맑은 고딕" pitchFamily="50" charset="-127"/>
              </a:rPr>
              <a:t>4</a:t>
            </a:r>
            <a:r>
              <a:rPr kumimoji="1" lang="ko-KR" altLang="en-US" sz="1600" b="1" dirty="0" smtClean="0">
                <a:solidFill>
                  <a:srgbClr val="0000FF"/>
                </a:solidFill>
                <a:latin typeface="맑은 고딕" pitchFamily="50" charset="-127"/>
              </a:rPr>
              <a:t>페이지 이내로 </a:t>
            </a:r>
            <a:r>
              <a:rPr kumimoji="1" lang="ko-KR" altLang="en-US" sz="1600" b="1" dirty="0">
                <a:solidFill>
                  <a:srgbClr val="0000FF"/>
                </a:solidFill>
                <a:latin typeface="맑은 고딕" pitchFamily="50" charset="-127"/>
              </a:rPr>
              <a:t>자유롭게 작성</a:t>
            </a:r>
            <a:endParaRPr kumimoji="1" lang="en-US" altLang="ko-KR" sz="1600" b="1" dirty="0">
              <a:solidFill>
                <a:srgbClr val="0000FF"/>
              </a:solidFill>
              <a:latin typeface="맑은 고딕" pitchFamily="50" charset="-127"/>
            </a:endParaRPr>
          </a:p>
          <a:p>
            <a:pPr>
              <a:spcBef>
                <a:spcPts val="600"/>
              </a:spcBef>
            </a:pPr>
            <a:endParaRPr kumimoji="1" lang="ko-KR" altLang="en-US" sz="1600" b="1" dirty="0">
              <a:solidFill>
                <a:srgbClr val="0000FF"/>
              </a:solidFill>
              <a:latin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24795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453C74-6360-465F-B3B1-2C84AFF35F8A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ko-KR" altLang="en-US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1"/>
            <a:ext cx="9906000" cy="6590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b="1" dirty="0" smtClean="0">
                <a:latin typeface="+mn-ea"/>
                <a:ea typeface="+mn-ea"/>
              </a:rPr>
              <a:t>[</a:t>
            </a:r>
            <a:r>
              <a:rPr lang="ko-KR" altLang="en-US" sz="2400" b="1" dirty="0" smtClean="0">
                <a:latin typeface="+mn-ea"/>
                <a:ea typeface="+mn-ea"/>
              </a:rPr>
              <a:t>첨부</a:t>
            </a:r>
            <a:r>
              <a:rPr lang="en-US" altLang="ko-KR" sz="2400" b="1" dirty="0" smtClean="0">
                <a:latin typeface="+mn-ea"/>
                <a:ea typeface="+mn-ea"/>
              </a:rPr>
              <a:t>] </a:t>
            </a:r>
            <a:r>
              <a:rPr lang="ko-KR" altLang="en-US" sz="2400" b="1" dirty="0" smtClean="0">
                <a:latin typeface="+mn-ea"/>
                <a:ea typeface="+mn-ea"/>
              </a:rPr>
              <a:t>연구 책임자 연구 역량</a:t>
            </a:r>
            <a:endParaRPr lang="ko-KR" altLang="en-US" sz="2400" b="1" dirty="0">
              <a:latin typeface="+mn-ea"/>
              <a:ea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9242" y="786233"/>
            <a:ext cx="4439036" cy="358614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>
            <a:defPPr>
              <a:defRPr lang="ko-KR"/>
            </a:defPPr>
            <a:lvl1pPr marL="285750" lvl="0" indent="-285750" defTabSz="914307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q"/>
              <a:defRPr kumimoji="0" sz="1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marL="285750" marR="0" lvl="0" indent="-285750" algn="l" defTabSz="914307" rtl="0" eaLnBrk="1" fontAlgn="auto" latin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ko-KR" altLang="en-US" noProof="0" dirty="0" smtClean="0"/>
              <a:t>대표 연구 실적</a:t>
            </a:r>
            <a:endParaRPr kumimoji="0" lang="ko-KR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/>
          </p:nvPr>
        </p:nvGraphicFramePr>
        <p:xfrm>
          <a:off x="282574" y="1144847"/>
          <a:ext cx="9292815" cy="1283640"/>
        </p:xfrm>
        <a:graphic>
          <a:graphicData uri="http://schemas.openxmlformats.org/drawingml/2006/table">
            <a:tbl>
              <a:tblPr/>
              <a:tblGrid>
                <a:gridCol w="715894">
                  <a:extLst>
                    <a:ext uri="{9D8B030D-6E8A-4147-A177-3AD203B41FA5}">
                      <a16:colId xmlns:a16="http://schemas.microsoft.com/office/drawing/2014/main" val="2709056873"/>
                    </a:ext>
                  </a:extLst>
                </a:gridCol>
                <a:gridCol w="4272338">
                  <a:extLst>
                    <a:ext uri="{9D8B030D-6E8A-4147-A177-3AD203B41FA5}">
                      <a16:colId xmlns:a16="http://schemas.microsoft.com/office/drawing/2014/main" val="1215016798"/>
                    </a:ext>
                  </a:extLst>
                </a:gridCol>
                <a:gridCol w="4304583">
                  <a:extLst>
                    <a:ext uri="{9D8B030D-6E8A-4147-A177-3AD203B41FA5}">
                      <a16:colId xmlns:a16="http://schemas.microsoft.com/office/drawing/2014/main" val="3405711844"/>
                    </a:ext>
                  </a:extLst>
                </a:gridCol>
              </a:tblGrid>
              <a:tr h="164048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ko-KR" alt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구분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ko-KR" alt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실적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ko-KR" alt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설명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933672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r>
                        <a:rPr lang="ko-KR" altLang="en-US" sz="1100" i="0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과제</a:t>
                      </a:r>
                      <a:endParaRPr lang="en-US" altLang="ko-KR" sz="1100" i="0" kern="12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r>
                        <a:rPr lang="ko-KR" altLang="en-US" sz="1100" i="0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연구 관련 정보 </a:t>
                      </a:r>
                      <a:r>
                        <a:rPr lang="en-US" altLang="ko-KR" sz="1100" i="0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ko-KR" altLang="en-US" sz="1100" i="0" kern="1200" dirty="0" err="1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과제명</a:t>
                      </a:r>
                      <a:r>
                        <a:rPr lang="en-US" altLang="ko-KR" sz="1100" i="0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altLang="ko-KR" sz="1100" i="0" kern="120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altLang="en-US" sz="1100" i="0" kern="1200" baseline="0" dirty="0" err="1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사업화명</a:t>
                      </a:r>
                      <a:r>
                        <a:rPr lang="ko-KR" altLang="en-US" sz="1100" i="0" kern="120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altLang="en-US" sz="1100" i="0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등</a:t>
                      </a:r>
                      <a:r>
                        <a:rPr lang="en-US" altLang="ko-KR" sz="1100" i="0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r>
                        <a:rPr lang="ko-KR" altLang="en-US" sz="1100" i="0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성과의 </a:t>
                      </a:r>
                      <a:r>
                        <a:rPr lang="ko-KR" altLang="en-US" sz="1100" i="0" kern="1200" dirty="0" err="1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파급력</a:t>
                      </a:r>
                      <a:r>
                        <a:rPr lang="en-US" altLang="ko-KR" sz="1100" i="0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ko-KR" altLang="en-US" sz="1100" i="0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과제 수탁 금액</a:t>
                      </a:r>
                      <a:r>
                        <a:rPr lang="en-US" altLang="ko-KR" sz="1100" i="0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o-KR" altLang="en-US" sz="1100" i="0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규모</a:t>
                      </a:r>
                      <a:r>
                        <a:rPr lang="en-US" altLang="ko-KR" sz="1100" i="0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o-KR" altLang="en-US" sz="1100" i="0" kern="1200" dirty="0" err="1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기술이전료</a:t>
                      </a:r>
                      <a:r>
                        <a:rPr lang="ko-KR" altLang="en-US" sz="1100" i="0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등</a:t>
                      </a:r>
                      <a:r>
                        <a:rPr lang="en-US" altLang="ko-KR" sz="1100" i="0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361351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endParaRPr lang="en-US" altLang="ko-KR" sz="1100" i="1" kern="1200" smtClean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endParaRPr lang="en-US" altLang="ko-KR" sz="1100" i="1" kern="1200" smtClean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endParaRPr lang="en-US" altLang="ko-KR" sz="1100" i="1" kern="1200" smtClean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876138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endParaRPr lang="en-US" altLang="ko-KR" sz="1100" i="1" kern="1200" smtClean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endParaRPr lang="en-US" altLang="ko-KR" sz="1100" i="1" kern="1200" smtClean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endParaRPr lang="en-US" altLang="ko-KR" sz="1100" i="1" kern="1200" smtClean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857439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endParaRPr lang="en-US" altLang="ko-KR" sz="1100" i="1" kern="1200" smtClean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endParaRPr lang="en-US" altLang="ko-KR" sz="1100" i="1" kern="1200" smtClean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endParaRPr lang="en-US" altLang="ko-KR" sz="1100" i="1" kern="1200" smtClean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476029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endParaRPr lang="en-US" altLang="ko-KR" sz="1100" i="1" kern="1200" smtClean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endParaRPr lang="en-US" altLang="ko-KR" sz="1100" i="1" kern="12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endParaRPr lang="en-US" altLang="ko-KR" sz="1100" i="1" kern="12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0764311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59717" y="3443179"/>
            <a:ext cx="4439036" cy="358614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>
            <a:defPPr>
              <a:defRPr lang="ko-KR"/>
            </a:defPPr>
            <a:lvl1pPr marL="285750" lvl="0" indent="-285750" defTabSz="914307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q"/>
              <a:defRPr kumimoji="0" sz="1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marL="285750" marR="0" lvl="0" indent="-285750" algn="l" defTabSz="914307" rtl="0" eaLnBrk="1" fontAlgn="auto" latin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ko-KR" altLang="en-US" noProof="0" dirty="0" smtClean="0"/>
              <a:t>최근 </a:t>
            </a:r>
            <a:r>
              <a:rPr lang="en-US" altLang="ko-KR" noProof="0" dirty="0" smtClean="0"/>
              <a:t>5</a:t>
            </a:r>
            <a:r>
              <a:rPr lang="ko-KR" altLang="en-US" noProof="0" dirty="0" smtClean="0"/>
              <a:t>년간 주요 연구 실적</a:t>
            </a:r>
            <a:endParaRPr kumimoji="0" lang="ko-KR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044466" y="880574"/>
            <a:ext cx="464582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r>
              <a:rPr lang="ko-KR" altLang="en-US" sz="1100" dirty="0">
                <a:solidFill>
                  <a:srgbClr val="0000FF"/>
                </a:solidFill>
                <a:cs typeface="Times New Roman" panose="02020603050405020304" pitchFamily="18" charset="0"/>
              </a:rPr>
              <a:t>연구 책임자의 대표 연구 실적 </a:t>
            </a:r>
            <a:r>
              <a:rPr lang="en-US" altLang="ko-KR" sz="1100" dirty="0" smtClean="0">
                <a:solidFill>
                  <a:srgbClr val="0000FF"/>
                </a:solidFill>
                <a:cs typeface="Times New Roman" panose="02020603050405020304" pitchFamily="18" charset="0"/>
              </a:rPr>
              <a:t>(</a:t>
            </a:r>
            <a:r>
              <a:rPr lang="ko-KR" altLang="en-US" sz="1100" dirty="0" smtClean="0">
                <a:solidFill>
                  <a:srgbClr val="0000FF"/>
                </a:solidFill>
                <a:cs typeface="Times New Roman" panose="02020603050405020304" pitchFamily="18" charset="0"/>
              </a:rPr>
              <a:t>과제</a:t>
            </a:r>
            <a:r>
              <a:rPr lang="en-US" altLang="ko-KR" sz="1100" dirty="0" smtClean="0">
                <a:solidFill>
                  <a:srgbClr val="0000FF"/>
                </a:solidFill>
                <a:cs typeface="Times New Roman" panose="02020603050405020304" pitchFamily="18" charset="0"/>
              </a:rPr>
              <a:t>/ </a:t>
            </a:r>
            <a:r>
              <a:rPr lang="ko-KR" altLang="en-US" sz="1100" dirty="0" smtClean="0">
                <a:solidFill>
                  <a:srgbClr val="0000FF"/>
                </a:solidFill>
                <a:cs typeface="Times New Roman" panose="02020603050405020304" pitchFamily="18" charset="0"/>
              </a:rPr>
              <a:t>사업화 경험</a:t>
            </a:r>
            <a:r>
              <a:rPr lang="en-US" altLang="ko-KR" sz="1100" dirty="0" smtClean="0">
                <a:solidFill>
                  <a:srgbClr val="0000FF"/>
                </a:solidFill>
                <a:cs typeface="Times New Roman" panose="02020603050405020304" pitchFamily="18" charset="0"/>
              </a:rPr>
              <a:t>)</a:t>
            </a:r>
            <a:r>
              <a:rPr lang="ko-KR" altLang="en-US" sz="1100" dirty="0" smtClean="0">
                <a:solidFill>
                  <a:srgbClr val="0000FF"/>
                </a:solidFill>
                <a:cs typeface="Times New Roman" panose="02020603050405020304" pitchFamily="18" charset="0"/>
              </a:rPr>
              <a:t>을 </a:t>
            </a:r>
            <a:r>
              <a:rPr lang="en-US" altLang="ko-KR" sz="1100" dirty="0" smtClean="0">
                <a:solidFill>
                  <a:srgbClr val="0000FF"/>
                </a:solidFill>
                <a:cs typeface="Times New Roman" panose="02020603050405020304" pitchFamily="18" charset="0"/>
              </a:rPr>
              <a:t>10</a:t>
            </a:r>
            <a:r>
              <a:rPr lang="ko-KR" altLang="en-US" sz="1100" dirty="0" smtClean="0">
                <a:solidFill>
                  <a:srgbClr val="0000FF"/>
                </a:solidFill>
                <a:cs typeface="Times New Roman" panose="02020603050405020304" pitchFamily="18" charset="0"/>
              </a:rPr>
              <a:t>개 이내로 작성</a:t>
            </a:r>
            <a:endParaRPr lang="en-US" altLang="ko-KR" sz="1100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208522" y="3491681"/>
            <a:ext cx="52020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r>
              <a:rPr lang="ko-KR" altLang="en-US" sz="1100" dirty="0">
                <a:solidFill>
                  <a:srgbClr val="0000FF"/>
                </a:solidFill>
                <a:cs typeface="Times New Roman" panose="02020603050405020304" pitchFamily="18" charset="0"/>
              </a:rPr>
              <a:t>연구 책임자의 </a:t>
            </a:r>
            <a:r>
              <a:rPr lang="ko-KR" altLang="en-US" sz="1100" dirty="0" smtClean="0">
                <a:solidFill>
                  <a:srgbClr val="0000FF"/>
                </a:solidFill>
                <a:cs typeface="Times New Roman" panose="02020603050405020304" pitchFamily="18" charset="0"/>
              </a:rPr>
              <a:t>최근 </a:t>
            </a:r>
            <a:r>
              <a:rPr lang="en-US" altLang="ko-KR" sz="1100" dirty="0" smtClean="0">
                <a:solidFill>
                  <a:srgbClr val="0000FF"/>
                </a:solidFill>
                <a:cs typeface="Times New Roman" panose="02020603050405020304" pitchFamily="18" charset="0"/>
              </a:rPr>
              <a:t>5</a:t>
            </a:r>
            <a:r>
              <a:rPr lang="ko-KR" altLang="en-US" sz="1100" dirty="0" smtClean="0">
                <a:solidFill>
                  <a:srgbClr val="0000FF"/>
                </a:solidFill>
                <a:cs typeface="Times New Roman" panose="02020603050405020304" pitchFamily="18" charset="0"/>
              </a:rPr>
              <a:t>년간 주요 </a:t>
            </a:r>
            <a:r>
              <a:rPr lang="ko-KR" altLang="en-US" sz="1100" dirty="0">
                <a:solidFill>
                  <a:srgbClr val="0000FF"/>
                </a:solidFill>
                <a:cs typeface="Times New Roman" panose="02020603050405020304" pitchFamily="18" charset="0"/>
              </a:rPr>
              <a:t>연구 실적 </a:t>
            </a:r>
            <a:r>
              <a:rPr lang="en-US" altLang="ko-KR" sz="1100" dirty="0">
                <a:solidFill>
                  <a:srgbClr val="0000FF"/>
                </a:solidFill>
                <a:cs typeface="Times New Roman" panose="02020603050405020304" pitchFamily="18" charset="0"/>
              </a:rPr>
              <a:t>(</a:t>
            </a:r>
            <a:r>
              <a:rPr lang="ko-KR" altLang="en-US" sz="1100" dirty="0">
                <a:solidFill>
                  <a:srgbClr val="0000FF"/>
                </a:solidFill>
                <a:cs typeface="Times New Roman" panose="02020603050405020304" pitchFamily="18" charset="0"/>
              </a:rPr>
              <a:t>논문</a:t>
            </a:r>
            <a:r>
              <a:rPr lang="en-US" altLang="ko-KR" sz="1100" dirty="0">
                <a:solidFill>
                  <a:srgbClr val="0000FF"/>
                </a:solidFill>
                <a:cs typeface="Times New Roman" panose="02020603050405020304" pitchFamily="18" charset="0"/>
              </a:rPr>
              <a:t>/</a:t>
            </a:r>
            <a:r>
              <a:rPr lang="ko-KR" altLang="en-US" sz="1100" dirty="0">
                <a:solidFill>
                  <a:srgbClr val="0000FF"/>
                </a:solidFill>
                <a:cs typeface="Times New Roman" panose="02020603050405020304" pitchFamily="18" charset="0"/>
              </a:rPr>
              <a:t>특허</a:t>
            </a:r>
            <a:r>
              <a:rPr lang="en-US" altLang="ko-KR" sz="1100" dirty="0">
                <a:solidFill>
                  <a:srgbClr val="0000FF"/>
                </a:solidFill>
                <a:cs typeface="Times New Roman" panose="02020603050405020304" pitchFamily="18" charset="0"/>
              </a:rPr>
              <a:t>/</a:t>
            </a:r>
            <a:r>
              <a:rPr lang="ko-KR" altLang="en-US" sz="1100" dirty="0">
                <a:solidFill>
                  <a:srgbClr val="0000FF"/>
                </a:solidFill>
                <a:cs typeface="Times New Roman" panose="02020603050405020304" pitchFamily="18" charset="0"/>
              </a:rPr>
              <a:t>과제</a:t>
            </a:r>
            <a:r>
              <a:rPr lang="en-US" altLang="ko-KR" sz="1100" dirty="0" smtClean="0">
                <a:solidFill>
                  <a:srgbClr val="0000FF"/>
                </a:solidFill>
                <a:cs typeface="Times New Roman" panose="02020603050405020304" pitchFamily="18" charset="0"/>
              </a:rPr>
              <a:t>)</a:t>
            </a:r>
            <a:r>
              <a:rPr lang="ko-KR" altLang="en-US" sz="1100" dirty="0" smtClean="0">
                <a:solidFill>
                  <a:srgbClr val="0000FF"/>
                </a:solidFill>
                <a:cs typeface="Times New Roman" panose="02020603050405020304" pitchFamily="18" charset="0"/>
              </a:rPr>
              <a:t>을 </a:t>
            </a:r>
            <a:r>
              <a:rPr lang="en-US" altLang="ko-KR" sz="1100" dirty="0" smtClean="0">
                <a:solidFill>
                  <a:srgbClr val="0000FF"/>
                </a:solidFill>
                <a:cs typeface="Times New Roman" panose="02020603050405020304" pitchFamily="18" charset="0"/>
              </a:rPr>
              <a:t>10</a:t>
            </a:r>
            <a:r>
              <a:rPr lang="ko-KR" altLang="en-US" sz="1100" dirty="0" smtClean="0">
                <a:solidFill>
                  <a:srgbClr val="0000FF"/>
                </a:solidFill>
                <a:cs typeface="Times New Roman" panose="02020603050405020304" pitchFamily="18" charset="0"/>
              </a:rPr>
              <a:t>개 이내로 작성</a:t>
            </a:r>
            <a:endParaRPr lang="en-US" altLang="ko-KR" sz="1100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/>
          </p:nvPr>
        </p:nvGraphicFramePr>
        <p:xfrm>
          <a:off x="273050" y="3838575"/>
          <a:ext cx="9292815" cy="1307720"/>
        </p:xfrm>
        <a:graphic>
          <a:graphicData uri="http://schemas.openxmlformats.org/drawingml/2006/table">
            <a:tbl>
              <a:tblPr/>
              <a:tblGrid>
                <a:gridCol w="715894">
                  <a:extLst>
                    <a:ext uri="{9D8B030D-6E8A-4147-A177-3AD203B41FA5}">
                      <a16:colId xmlns:a16="http://schemas.microsoft.com/office/drawing/2014/main" val="2709056873"/>
                    </a:ext>
                  </a:extLst>
                </a:gridCol>
                <a:gridCol w="4272338">
                  <a:extLst>
                    <a:ext uri="{9D8B030D-6E8A-4147-A177-3AD203B41FA5}">
                      <a16:colId xmlns:a16="http://schemas.microsoft.com/office/drawing/2014/main" val="1215016798"/>
                    </a:ext>
                  </a:extLst>
                </a:gridCol>
                <a:gridCol w="4304583">
                  <a:extLst>
                    <a:ext uri="{9D8B030D-6E8A-4147-A177-3AD203B41FA5}">
                      <a16:colId xmlns:a16="http://schemas.microsoft.com/office/drawing/2014/main" val="3405711844"/>
                    </a:ext>
                  </a:extLst>
                </a:gridCol>
              </a:tblGrid>
              <a:tr h="227720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ko-KR" alt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구분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ko-KR" alt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실적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ko-KR" alt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설명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933672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r>
                        <a:rPr lang="ko-KR" altLang="en-US" sz="1100" i="0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논문</a:t>
                      </a:r>
                      <a:endParaRPr lang="en-US" altLang="ko-KR" sz="1100" i="0" kern="12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r>
                        <a:rPr lang="ko-KR" altLang="en-US" sz="1100" i="0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연구 관련 정보 </a:t>
                      </a:r>
                      <a:r>
                        <a:rPr lang="en-US" altLang="ko-KR" sz="1100" i="0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ko-KR" altLang="en-US" sz="1100" i="0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논문 제목</a:t>
                      </a:r>
                      <a:r>
                        <a:rPr lang="en-US" altLang="ko-KR" sz="1100" i="0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o-KR" altLang="en-US" sz="1100" i="0" kern="1200" dirty="0" err="1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학회명</a:t>
                      </a:r>
                      <a:r>
                        <a:rPr lang="en-US" altLang="ko-KR" sz="1100" i="0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o-KR" altLang="en-US" sz="1100" i="0" kern="1200" dirty="0" err="1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발행연도</a:t>
                      </a:r>
                      <a:r>
                        <a:rPr lang="en-US" altLang="ko-KR" sz="1100" i="0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o-KR" altLang="en-US" sz="1100" i="0" kern="1200" dirty="0" err="1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특허명</a:t>
                      </a:r>
                      <a:r>
                        <a:rPr lang="en-US" altLang="ko-KR" sz="1100" i="0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o-KR" altLang="en-US" sz="1100" i="0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등록일 등</a:t>
                      </a:r>
                      <a:r>
                        <a:rPr lang="en-US" altLang="ko-KR" sz="1100" i="0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r>
                        <a:rPr lang="ko-KR" altLang="en-US" sz="1100" i="0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성과의 </a:t>
                      </a:r>
                      <a:r>
                        <a:rPr lang="ko-KR" altLang="en-US" sz="1100" i="0" kern="1200" dirty="0" err="1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파급력</a:t>
                      </a:r>
                      <a:r>
                        <a:rPr lang="en-US" altLang="ko-KR" sz="1100" i="0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ko-KR" altLang="en-US" sz="1100" i="0" kern="1200" dirty="0" err="1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표지논문</a:t>
                      </a:r>
                      <a:r>
                        <a:rPr lang="en-US" altLang="ko-KR" sz="1100" i="0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o-KR" altLang="en-US" sz="1100" i="0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과제 수탁 금액</a:t>
                      </a:r>
                      <a:r>
                        <a:rPr lang="en-US" altLang="ko-KR" sz="1100" i="0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o-KR" altLang="en-US" sz="1100" i="0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규모</a:t>
                      </a:r>
                      <a:r>
                        <a:rPr lang="en-US" altLang="ko-KR" sz="1100" i="0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o-KR" altLang="en-US" sz="1100" i="0" kern="1200" dirty="0" err="1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기술이전료</a:t>
                      </a:r>
                      <a:r>
                        <a:rPr lang="ko-KR" altLang="en-US" sz="1100" i="0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등</a:t>
                      </a:r>
                      <a:r>
                        <a:rPr lang="en-US" altLang="ko-KR" sz="1100" i="0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361351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endParaRPr lang="en-US" altLang="ko-KR" sz="1100" i="1" kern="1200" smtClean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endParaRPr lang="en-US" altLang="ko-KR" sz="1100" i="1" kern="1200" smtClean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endParaRPr lang="en-US" altLang="ko-KR" sz="1100" i="1" kern="1200" smtClean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876138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endParaRPr lang="en-US" altLang="ko-KR" sz="1100" i="1" kern="1200" smtClean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endParaRPr lang="en-US" altLang="ko-KR" sz="1100" i="1" kern="1200" smtClean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endParaRPr lang="en-US" altLang="ko-KR" sz="1100" i="1" kern="1200" smtClean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857439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endParaRPr lang="en-US" altLang="ko-KR" sz="1100" i="1" kern="1200" smtClean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endParaRPr lang="en-US" altLang="ko-KR" sz="1100" i="1" kern="1200" smtClean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endParaRPr lang="en-US" altLang="ko-KR" sz="1100" i="1" kern="1200" smtClean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476029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endParaRPr lang="en-US" altLang="ko-KR" sz="1100" i="1" kern="1200" smtClean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endParaRPr lang="en-US" altLang="ko-KR" sz="1100" i="1" kern="1200" smtClean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endParaRPr lang="en-US" altLang="ko-KR" sz="1100" i="1" kern="12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07643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1403268"/>
      </p:ext>
    </p:extLst>
  </p:cSld>
  <p:clrMapOvr>
    <a:masterClrMapping/>
  </p:clrMapOvr>
</p:sld>
</file>

<file path=ppt/theme/theme1.xml><?xml version="1.0" encoding="utf-8"?>
<a:theme xmlns:a="http://schemas.openxmlformats.org/drawingml/2006/main" name="테마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/>
      <a:lstStyle>
        <a:defPPr marL="0" marR="0" indent="0" algn="ctr" defTabSz="914325" rtl="0" eaLnBrk="1" fontAlgn="auto" latinLnBrk="1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kern="1200" cap="none" spc="0" normalizeH="0" baseline="0" noProof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테마1" id="{B6D4FE68-E079-42F0-B5B7-B24BB2E542E0}" vid="{6084F81F-0C96-4B32-BA55-252C6C3BFF29}"/>
    </a:ext>
  </a:extLst>
</a:theme>
</file>

<file path=ppt/theme/theme2.xml><?xml version="1.0" encoding="utf-8"?>
<a:theme xmlns:a="http://schemas.openxmlformats.org/drawingml/2006/main" name="24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/>
      <a:lstStyle>
        <a:defPPr marL="0" marR="0" indent="0" algn="ctr" defTabSz="914325" rtl="0" eaLnBrk="1" fontAlgn="auto" latinLnBrk="1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kern="1200" cap="none" spc="0" normalizeH="0" baseline="0" noProof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30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/>
      <a:lstStyle>
        <a:defPPr marL="0" marR="0" indent="0" algn="ctr" defTabSz="914325" rtl="0" eaLnBrk="1" fontAlgn="auto" latinLnBrk="1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kern="1200" cap="none" spc="0" normalizeH="0" baseline="0" noProof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17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9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wrap="square" rtlCol="0">
        <a:spAutoFit/>
      </a:bodyPr>
      <a:lstStyle>
        <a:defPPr marL="0" marR="0" indent="0" algn="ctr" defTabSz="914325" rtl="0" eaLnBrk="1" fontAlgn="auto" latinLnBrk="1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18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/>
      <a:lstStyle>
        <a:defPPr marL="0" marR="0" indent="0" algn="ctr" defTabSz="914325" rtl="0" eaLnBrk="1" fontAlgn="auto" latinLnBrk="1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kern="1200" cap="none" spc="0" normalizeH="0" baseline="0" noProof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7.xml><?xml version="1.0" encoding="utf-8"?>
<a:theme xmlns:a="http://schemas.openxmlformats.org/drawingml/2006/main" name="20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/>
      <a:lstStyle>
        <a:defPPr marL="0" marR="0" indent="0" algn="ctr" defTabSz="914325" rtl="0" eaLnBrk="1" fontAlgn="auto" latinLnBrk="1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kern="1200" cap="none" spc="0" normalizeH="0" baseline="0" noProof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8.xml><?xml version="1.0" encoding="utf-8"?>
<a:theme xmlns:a="http://schemas.openxmlformats.org/drawingml/2006/main" name="23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25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9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/>
      <a:lstStyle>
        <a:defPPr marL="0" marR="0" indent="0" algn="ctr" defTabSz="914325" rtl="0" eaLnBrk="1" fontAlgn="auto" latinLnBrk="1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kern="1200" cap="none" spc="0" normalizeH="0" baseline="0" noProof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12.xml><?xml version="1.0" encoding="utf-8"?>
<a:theme xmlns:a="http://schemas.openxmlformats.org/drawingml/2006/main" name="7_기본 디자인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0C0C0"/>
      </a:accent1>
      <a:accent2>
        <a:srgbClr val="3333CC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8_기본 디자인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0C0C0"/>
      </a:accent1>
      <a:accent2>
        <a:srgbClr val="3333CC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2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/>
      <a:lstStyle>
        <a:defPPr marL="0" marR="0" indent="0" algn="ctr" defTabSz="914325" rtl="0" eaLnBrk="1" fontAlgn="auto" latinLnBrk="1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kern="1200" cap="none" spc="0" normalizeH="0" baseline="0" noProof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15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2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solidFill>
          <a:schemeClr val="lt1">
            <a:alpha val="70000"/>
          </a:schemeClr>
        </a:solidFill>
        <a:effectLst>
          <a:softEdge rad="63500"/>
        </a:effectLst>
      </a:spPr>
      <a:bodyPr wrap="square" rtlCol="0" anchor="ctr" anchorCtr="0">
        <a:noAutofit/>
      </a:bodyPr>
      <a:lstStyle>
        <a:defPPr marL="0" marR="0" indent="0" algn="just" defTabSz="914325" rtl="0" eaLnBrk="1" fontAlgn="auto" latinLnBrk="1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sz="1400" b="1" dirty="0" smtClean="0"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17.xml><?xml version="1.0" encoding="utf-8"?>
<a:theme xmlns:a="http://schemas.openxmlformats.org/drawingml/2006/main" name="26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/>
      <a:lstStyle>
        <a:defPPr marL="0" marR="0" indent="0" algn="ctr" defTabSz="914325" rtl="0" eaLnBrk="1" fontAlgn="auto" latinLnBrk="1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kern="1200" cap="none" spc="0" normalizeH="0" baseline="0" noProof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18.xml><?xml version="1.0" encoding="utf-8"?>
<a:theme xmlns:a="http://schemas.openxmlformats.org/drawingml/2006/main" name="27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/>
      <a:lstStyle>
        <a:defPPr marL="0" marR="0" indent="0" algn="ctr" defTabSz="914325" rtl="0" eaLnBrk="1" fontAlgn="auto" latinLnBrk="1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kern="1200" cap="none" spc="0" normalizeH="0" baseline="0" noProof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19.xml><?xml version="1.0" encoding="utf-8"?>
<a:theme xmlns:a="http://schemas.openxmlformats.org/drawingml/2006/main" name="28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1_표지있는보고문서01">
  <a:themeElements>
    <a:clrScheme name="1_표지있는보고문서01 4">
      <a:dk1>
        <a:srgbClr val="000000"/>
      </a:dk1>
      <a:lt1>
        <a:srgbClr val="FFFFFF"/>
      </a:lt1>
      <a:dk2>
        <a:srgbClr val="FFFFE7"/>
      </a:dk2>
      <a:lt2>
        <a:srgbClr val="DDDDDD"/>
      </a:lt2>
      <a:accent1>
        <a:srgbClr val="3492B4"/>
      </a:accent1>
      <a:accent2>
        <a:srgbClr val="7CB444"/>
      </a:accent2>
      <a:accent3>
        <a:srgbClr val="FFFFFF"/>
      </a:accent3>
      <a:accent4>
        <a:srgbClr val="000000"/>
      </a:accent4>
      <a:accent5>
        <a:srgbClr val="AEC7D6"/>
      </a:accent5>
      <a:accent6>
        <a:srgbClr val="70A33D"/>
      </a:accent6>
      <a:hlink>
        <a:srgbClr val="6A9EB0"/>
      </a:hlink>
      <a:folHlink>
        <a:srgbClr val="336699"/>
      </a:folHlink>
    </a:clrScheme>
    <a:fontScheme name="1_표지있는보고문서01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Wingdings" pitchFamily="2" charset="2"/>
          <a:buNone/>
          <a:tabLst/>
          <a:defRPr kumimoji="1" lang="ko-KR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Wingdings" pitchFamily="2" charset="2"/>
          <a:buNone/>
          <a:tabLst/>
          <a:defRPr kumimoji="1" lang="ko-KR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1_표지있는보고문서01 1">
        <a:dk1>
          <a:srgbClr val="000066"/>
        </a:dk1>
        <a:lt1>
          <a:srgbClr val="FFFFFF"/>
        </a:lt1>
        <a:dk2>
          <a:srgbClr val="FFFFFF"/>
        </a:dk2>
        <a:lt2>
          <a:srgbClr val="B2B2B2"/>
        </a:lt2>
        <a:accent1>
          <a:srgbClr val="C0D070"/>
        </a:accent1>
        <a:accent2>
          <a:srgbClr val="0099CC"/>
        </a:accent2>
        <a:accent3>
          <a:srgbClr val="FFFFFF"/>
        </a:accent3>
        <a:accent4>
          <a:srgbClr val="000056"/>
        </a:accent4>
        <a:accent5>
          <a:srgbClr val="DCE4BB"/>
        </a:accent5>
        <a:accent6>
          <a:srgbClr val="008AB9"/>
        </a:accent6>
        <a:hlink>
          <a:srgbClr val="CA9938"/>
        </a:hlink>
        <a:folHlink>
          <a:srgbClr val="166A8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표지있는보고문서01 2">
        <a:dk1>
          <a:srgbClr val="000066"/>
        </a:dk1>
        <a:lt1>
          <a:srgbClr val="FFFFFF"/>
        </a:lt1>
        <a:dk2>
          <a:srgbClr val="FFFFE7"/>
        </a:dk2>
        <a:lt2>
          <a:srgbClr val="B2B2B2"/>
        </a:lt2>
        <a:accent1>
          <a:srgbClr val="6D77BF"/>
        </a:accent1>
        <a:accent2>
          <a:srgbClr val="FF9966"/>
        </a:accent2>
        <a:accent3>
          <a:srgbClr val="FFFFFF"/>
        </a:accent3>
        <a:accent4>
          <a:srgbClr val="000056"/>
        </a:accent4>
        <a:accent5>
          <a:srgbClr val="BABDDC"/>
        </a:accent5>
        <a:accent6>
          <a:srgbClr val="E78A5C"/>
        </a:accent6>
        <a:hlink>
          <a:srgbClr val="A959A1"/>
        </a:hlink>
        <a:folHlink>
          <a:srgbClr val="3AABC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표지있는보고문서01 3">
        <a:dk1>
          <a:srgbClr val="18418C"/>
        </a:dk1>
        <a:lt1>
          <a:srgbClr val="FFFFFF"/>
        </a:lt1>
        <a:dk2>
          <a:srgbClr val="FFFFE7"/>
        </a:dk2>
        <a:lt2>
          <a:srgbClr val="DDDDDD"/>
        </a:lt2>
        <a:accent1>
          <a:srgbClr val="3492B4"/>
        </a:accent1>
        <a:accent2>
          <a:srgbClr val="7CB444"/>
        </a:accent2>
        <a:accent3>
          <a:srgbClr val="FFFFFF"/>
        </a:accent3>
        <a:accent4>
          <a:srgbClr val="133677"/>
        </a:accent4>
        <a:accent5>
          <a:srgbClr val="AEC7D6"/>
        </a:accent5>
        <a:accent6>
          <a:srgbClr val="70A33D"/>
        </a:accent6>
        <a:hlink>
          <a:srgbClr val="6A9EB0"/>
        </a:hlink>
        <a:folHlink>
          <a:srgbClr val="33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표지있는보고문서01 4">
        <a:dk1>
          <a:srgbClr val="000000"/>
        </a:dk1>
        <a:lt1>
          <a:srgbClr val="FFFFFF"/>
        </a:lt1>
        <a:dk2>
          <a:srgbClr val="FFFFE7"/>
        </a:dk2>
        <a:lt2>
          <a:srgbClr val="DDDDDD"/>
        </a:lt2>
        <a:accent1>
          <a:srgbClr val="3492B4"/>
        </a:accent1>
        <a:accent2>
          <a:srgbClr val="7CB444"/>
        </a:accent2>
        <a:accent3>
          <a:srgbClr val="FFFFFF"/>
        </a:accent3>
        <a:accent4>
          <a:srgbClr val="000000"/>
        </a:accent4>
        <a:accent5>
          <a:srgbClr val="AEC7D6"/>
        </a:accent5>
        <a:accent6>
          <a:srgbClr val="70A33D"/>
        </a:accent6>
        <a:hlink>
          <a:srgbClr val="6A9EB0"/>
        </a:hlink>
        <a:folHlink>
          <a:srgbClr val="33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29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3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3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/>
      <a:lstStyle>
        <a:defPPr marL="0" marR="0" indent="0" algn="ctr" defTabSz="914325" rtl="0" eaLnBrk="1" fontAlgn="auto" latinLnBrk="1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kern="1200" cap="none" spc="0" normalizeH="0" baseline="0" noProof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24.xml><?xml version="1.0" encoding="utf-8"?>
<a:theme xmlns:a="http://schemas.openxmlformats.org/drawingml/2006/main" name="33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/>
      <a:lstStyle>
        <a:defPPr marL="0" marR="0" indent="0" algn="ctr" defTabSz="914325" rtl="0" eaLnBrk="1" fontAlgn="auto" latinLnBrk="1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kern="1200" cap="none" spc="0" normalizeH="0" baseline="0" noProof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25.xml><?xml version="1.0" encoding="utf-8"?>
<a:theme xmlns:a="http://schemas.openxmlformats.org/drawingml/2006/main" name="34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blackWhite">
        <a:solidFill>
          <a:schemeClr val="bg1">
            <a:lumMod val="95000"/>
          </a:schemeClr>
        </a:solidFill>
        <a:ln w="6350" cap="flat" cmpd="sng" algn="ctr">
          <a:solidFill>
            <a:schemeClr val="bg1">
              <a:lumMod val="65000"/>
            </a:schemeClr>
          </a:solidFill>
          <a:prstDash val="solid"/>
          <a:round/>
          <a:headEnd type="none" w="med" len="med"/>
          <a:tailEnd type="triangle" w="med" len="med"/>
        </a:ln>
        <a:effectLst/>
      </a:spPr>
      <a:bodyPr lIns="0" tIns="0" rIns="0" bIns="0" anchor="ctr"/>
      <a:lstStyle>
        <a:defPPr algn="ctr" latinLnBrk="0">
          <a:lnSpc>
            <a:spcPct val="110000"/>
          </a:lnSpc>
          <a:defRPr sz="1100" b="1" dirty="0" smtClean="0">
            <a:solidFill>
              <a:prstClr val="black"/>
            </a:solidFill>
            <a:latin typeface="+mn-ea"/>
            <a:ea typeface="+mn-ea"/>
          </a:defRPr>
        </a:defPPr>
      </a:lst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6.xml><?xml version="1.0" encoding="utf-8"?>
<a:theme xmlns:a="http://schemas.openxmlformats.org/drawingml/2006/main" name="35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36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/>
      <a:lstStyle>
        <a:defPPr marL="0" marR="0" indent="0" algn="ctr" defTabSz="914325" rtl="0" eaLnBrk="1" fontAlgn="auto" latinLnBrk="1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kern="1200" cap="none" spc="0" normalizeH="0" baseline="0" noProof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28.xml><?xml version="1.0" encoding="utf-8"?>
<a:theme xmlns:a="http://schemas.openxmlformats.org/drawingml/2006/main" name="1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RIST테마</Template>
  <TotalTime>3652</TotalTime>
  <Words>1029</Words>
  <Application>Microsoft Office PowerPoint</Application>
  <PresentationFormat>A4 용지(210x297mm)</PresentationFormat>
  <Paragraphs>215</Paragraphs>
  <Slides>10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28</vt:i4>
      </vt:variant>
      <vt:variant>
        <vt:lpstr>슬라이드 제목</vt:lpstr>
      </vt:variant>
      <vt:variant>
        <vt:i4>10</vt:i4>
      </vt:variant>
    </vt:vector>
  </HeadingPairs>
  <TitlesOfParts>
    <vt:vector size="50" baseType="lpstr">
      <vt:lpstr>微软雅黑</vt:lpstr>
      <vt:lpstr>굴림</vt:lpstr>
      <vt:lpstr>휴먼모음T</vt:lpstr>
      <vt:lpstr>휴먼엑스포</vt:lpstr>
      <vt:lpstr>Arial</vt:lpstr>
      <vt:lpstr>Calibri</vt:lpstr>
      <vt:lpstr>Calibri Light</vt:lpstr>
      <vt:lpstr>Tahoma</vt:lpstr>
      <vt:lpstr>Times New Roman</vt:lpstr>
      <vt:lpstr>Verdana</vt:lpstr>
      <vt:lpstr>Wingdings</vt:lpstr>
      <vt:lpstr>맑은 고딕</vt:lpstr>
      <vt:lpstr>테마1</vt:lpstr>
      <vt:lpstr>24_Office 테마</vt:lpstr>
      <vt:lpstr>30_Office 테마</vt:lpstr>
      <vt:lpstr>17_Office 테마</vt:lpstr>
      <vt:lpstr>9_Office 테마</vt:lpstr>
      <vt:lpstr>18_Office 테마</vt:lpstr>
      <vt:lpstr>20_Office 테마</vt:lpstr>
      <vt:lpstr>23_Office 테마</vt:lpstr>
      <vt:lpstr>25_Office 테마</vt:lpstr>
      <vt:lpstr>2_Office 테마</vt:lpstr>
      <vt:lpstr>19_Office 테마</vt:lpstr>
      <vt:lpstr>7_기본 디자인</vt:lpstr>
      <vt:lpstr>8_기본 디자인</vt:lpstr>
      <vt:lpstr>21_Office 테마</vt:lpstr>
      <vt:lpstr>1_디자인 사용자 지정</vt:lpstr>
      <vt:lpstr>22_Office 테마</vt:lpstr>
      <vt:lpstr>26_Office 테마</vt:lpstr>
      <vt:lpstr>27_Office 테마</vt:lpstr>
      <vt:lpstr>28_Office 테마</vt:lpstr>
      <vt:lpstr>1_표지있는보고문서01</vt:lpstr>
      <vt:lpstr>29_Office 테마</vt:lpstr>
      <vt:lpstr>31_Office 테마</vt:lpstr>
      <vt:lpstr>32_Office 테마</vt:lpstr>
      <vt:lpstr>33_Office 테마</vt:lpstr>
      <vt:lpstr>34_Office 테마</vt:lpstr>
      <vt:lpstr>35_Office 테마</vt:lpstr>
      <vt:lpstr>36_Office 테마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Ⅰ. 과제 개요 및 필요성</vt:lpstr>
      <vt:lpstr>Ⅱ. 연구개발 추진 계획 및 목표 </vt:lpstr>
      <vt:lpstr>Ⅲ. RIST 협업 계획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RIST</dc:creator>
  <cp:lastModifiedBy>RIST</cp:lastModifiedBy>
  <cp:revision>125</cp:revision>
  <dcterms:created xsi:type="dcterms:W3CDTF">2021-09-28T11:23:30Z</dcterms:created>
  <dcterms:modified xsi:type="dcterms:W3CDTF">2024-08-29T08:38:01Z</dcterms:modified>
</cp:coreProperties>
</file>